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6"/>
  </p:notesMasterIdLst>
  <p:sldIdLst>
    <p:sldId id="257" r:id="rId2"/>
    <p:sldId id="271" r:id="rId3"/>
    <p:sldId id="258" r:id="rId4"/>
    <p:sldId id="270" r:id="rId5"/>
    <p:sldId id="262" r:id="rId6"/>
    <p:sldId id="264" r:id="rId7"/>
    <p:sldId id="259" r:id="rId8"/>
    <p:sldId id="265" r:id="rId9"/>
    <p:sldId id="260" r:id="rId10"/>
    <p:sldId id="266" r:id="rId11"/>
    <p:sldId id="268" r:id="rId12"/>
    <p:sldId id="267" r:id="rId13"/>
    <p:sldId id="269" r:id="rId14"/>
    <p:sldId id="2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FD063-D415-174F-9CC6-A90990F97618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74960-D6BF-3B4B-B507-2DE5B87BF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8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Subliminal or masked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/>
              <a:t>SubtleAudience</a:t>
            </a:r>
            <a:r>
              <a:rPr lang="en-US" b="1" dirty="0"/>
              <a:t> </a:t>
            </a:r>
            <a:r>
              <a:rPr lang="en-US" b="1" dirty="0" err="1"/>
              <a:t>manipulalion</a:t>
            </a: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/>
              <a:t>Sublimimina</a:t>
            </a:r>
            <a:r>
              <a:rPr lang="en-US" b="1" dirty="0"/>
              <a:t> </a:t>
            </a:r>
            <a:r>
              <a:rPr lang="en-US" b="1" dirty="0" err="1"/>
              <a:t>lframes</a:t>
            </a: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Our </a:t>
            </a:r>
            <a:r>
              <a:rPr lang="en-US" b="1" dirty="0" err="1"/>
              <a:t>unconcuios</a:t>
            </a:r>
            <a:r>
              <a:rPr lang="en-US" b="1" dirty="0"/>
              <a:t>  of 1x 24-30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74960-D6BF-3B4B-B507-2DE5B87BF7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1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574960-D6BF-3B4B-B507-2DE5B87BF7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0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0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3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9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9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9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10/19/21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5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co.uk/scholar_url?url=https://www.jstor.org/stable/4150469&amp;hl=en&amp;sa=X&amp;ei=5fJpYZK6EqzcsQK-qqMg&amp;scisig=AAGBfm2IZKzTetpkBWIDpoiPkLObKEzwJw&amp;oi=scholarr" TargetMode="External"/><Relationship Id="rId13" Type="http://schemas.openxmlformats.org/officeDocument/2006/relationships/hyperlink" Target="https://scholar.google.co.uk/scholar?q=related:_USlfYw67uMJ:scholar.google.com/&amp;scioq=+politics+in+film+and+animation+topic+list&amp;hl=en&amp;as_sdt=0,5&amp;as_vis=1" TargetMode="External"/><Relationship Id="rId3" Type="http://schemas.openxmlformats.org/officeDocument/2006/relationships/hyperlink" Target="https://scholar.google.co.uk/scholar?q=gender+politics+in+film&amp;hl=en&amp;as_sdt=0&amp;as_vis=1&amp;oi=scholart" TargetMode="External"/><Relationship Id="rId7" Type="http://schemas.openxmlformats.org/officeDocument/2006/relationships/hyperlink" Target="https://scholar.google.co.uk/scholar?q=identity+politics+in+film&amp;hl=en&amp;as_sdt=0&amp;as_vis=1&amp;oi=scholart" TargetMode="External"/><Relationship Id="rId12" Type="http://schemas.openxmlformats.org/officeDocument/2006/relationships/hyperlink" Target="https://scholar.google.co.uk/scholar?cites=16424129266144593149&amp;as_sdt=2005&amp;sciodt=0,5&amp;hl=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co.uk/scholar_url?url=https://books.google.co.uk/books%3Fhl%3Den%26lr%3D%26id%3DFrLZBAAAQBAJ%26oi%3Dfnd%26pg%3DPP1%26dq%3Dgender%2Bpolitics%2Bin%2Bfilm%26ots%3Dc-i78ewd-J%26sig%3DqXepDU9HB5gFOrNwJVayIqmH_pk&amp;hl=en&amp;sa=X&amp;ei=jPJpYfTaI86_mQHSw4voBw&amp;scisig=AAGBfm0EkGvFWKk1hW89zchQtzfDbxFiPw&amp;oi=scholarr" TargetMode="External"/><Relationship Id="rId11" Type="http://schemas.openxmlformats.org/officeDocument/2006/relationships/hyperlink" Target="https://books.google.co.uk/books?hl=en&amp;lr=&amp;id=DUqmtfTNZ8UC&amp;oi=fnd&amp;pg=PP1&amp;dq=+politics+in+film+and+animation+topic+list&amp;ots=TDeyQtI0Dx&amp;sig=NRvnJm2mVzaqrWrJGZNsmEwPoUs" TargetMode="External"/><Relationship Id="rId5" Type="http://schemas.openxmlformats.org/officeDocument/2006/relationships/hyperlink" Target="https://scholar.google.co.uk/scholar_url?url=https://www.tandfonline.com/doi/abs/10.1080/19392397.2012.750095&amp;hl=en&amp;sa=X&amp;ei=jPJpYfTaI86_mQHSw4voBw&amp;scisig=AAGBfm2x9V9d2jTRUGHyID5FqKeQ-levuw&amp;oi=scholarr" TargetMode="External"/><Relationship Id="rId10" Type="http://schemas.openxmlformats.org/officeDocument/2006/relationships/hyperlink" Target="https://scholar.google.co.uk/scholar_url?url=https://search.proquest.com/openview/5d7bbe60bf458c3257fe7fed819b7a38/1%3Fpq-origsite%3Dgscholar%26cbl%3D40894&amp;hl=en&amp;sa=X&amp;ei=5fJpYZK6EqzcsQK-qqMg&amp;scisig=AAGBfm34kc5d_CRHE62DpwACrIDZvT8Y8Q&amp;oi=scholarr" TargetMode="External"/><Relationship Id="rId4" Type="http://schemas.openxmlformats.org/officeDocument/2006/relationships/hyperlink" Target="https://scholar.google.co.uk/scholar_url?url=https://books.google.co.uk/books%3Fhl%3Den%26lr%3D%26id%3DC3SPBQAAQBAJ%26oi%3Dfnd%26pg%3DPP1%26dq%3Dgender%2Bpolitics%2Bin%2Bfilm%26ots%3DHxEqtcWZji%26sig%3DfRJTNOia0E8zscNxHhzpbpvO8yE&amp;hl=en&amp;sa=X&amp;ei=jPJpYfTaI86_mQHSw4voBw&amp;scisig=AAGBfm1ZDJNmdDMkc1u3dXiRivaW6tls3g&amp;oi=scholarr" TargetMode="External"/><Relationship Id="rId9" Type="http://schemas.openxmlformats.org/officeDocument/2006/relationships/hyperlink" Target="https://scholar.google.co.uk/scholar_url?url=https://books.google.co.uk/books%3Fhl%3Den%26lr%3D%26id%3DAhMoDH-dq-MC%26oi%3Dfnd%26pg%3DPR1%26dq%3Didentity%2Bpolitics%2Bin%2Bfilm%26ots%3DjELdW2dhuh%26sig%3DgQF04K9XF6ombNdWGF7B7gfA_Pk&amp;hl=en&amp;sa=X&amp;ei=5fJpYZK6EqzcsQK-qqMg&amp;scisig=AAGBfm1Hke_W3oDdo4JewOeOMD_SbvY6Ow&amp;oi=scholarr" TargetMode="External"/><Relationship Id="rId14" Type="http://schemas.openxmlformats.org/officeDocument/2006/relationships/hyperlink" Target="https://scholar.google.co.uk/scholar?cluster=16424129266144593149&amp;hl=en&amp;as_sdt=0,5&amp;as_vis=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co.uk/scholar?q=related:D4NijhgGFHUJ:scholar.google.com/&amp;scioq=+politics+in+3D+animation&amp;hl=en&amp;as_sdt=0,5&amp;as_vis=1" TargetMode="External"/><Relationship Id="rId13" Type="http://schemas.openxmlformats.org/officeDocument/2006/relationships/hyperlink" Target="https://scholar.google.co.uk/scholar?q=related:LQ_kJgmtSoIJ:scholar.google.com/&amp;scioq=+politics+in+animation+topic+list&amp;hl=en&amp;as_sdt=0,5&amp;as_vis=1" TargetMode="External"/><Relationship Id="rId3" Type="http://schemas.openxmlformats.org/officeDocument/2006/relationships/hyperlink" Target="https://scholar.google.co.uk/citations?user=nnyfiekAAAAJ&amp;hl=en&amp;oi=sra" TargetMode="External"/><Relationship Id="rId7" Type="http://schemas.openxmlformats.org/officeDocument/2006/relationships/hyperlink" Target="https://journals.sagepub.com/doi/abs/10.1177/2277975214529142" TargetMode="External"/><Relationship Id="rId12" Type="http://schemas.openxmlformats.org/officeDocument/2006/relationships/hyperlink" Target="https://scholar.google.co.uk/scholar?cites=9388506628026011437&amp;as_sdt=2005&amp;sciodt=0,5&amp;hl=en" TargetMode="External"/><Relationship Id="rId2" Type="http://schemas.openxmlformats.org/officeDocument/2006/relationships/hyperlink" Target="https://books.google.co.uk/books?hl=en&amp;lr=&amp;id=VW2QAgAAQBAJ&amp;oi=fnd&amp;pg=PP1&amp;dq=+politics+in+3D+animation&amp;ots=B1mIIgLTrO&amp;sig=n8fLI0i1YAezK0beXH_gVZGIc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co.uk/scholar?cluster=2510625476518709086&amp;hl=en&amp;as_sdt=0,5&amp;as_vis=1" TargetMode="External"/><Relationship Id="rId11" Type="http://schemas.openxmlformats.org/officeDocument/2006/relationships/hyperlink" Target="https://scholar.google.co.uk/citations?user=26yDgkYAAAAJ&amp;hl=en&amp;oi=sra" TargetMode="External"/><Relationship Id="rId5" Type="http://schemas.openxmlformats.org/officeDocument/2006/relationships/hyperlink" Target="https://scholar.google.co.uk/scholar?q=related:Xofxq5GI1yIJ:scholar.google.com/&amp;scioq=+politics+in+3D+animation&amp;hl=en&amp;as_sdt=0,5&amp;as_vis=1" TargetMode="External"/><Relationship Id="rId10" Type="http://schemas.openxmlformats.org/officeDocument/2006/relationships/hyperlink" Target="https://www.taylorfrancis.com/books/mono/10.4324/9780203152577/pervasive-animation-suzanne-buchan" TargetMode="External"/><Relationship Id="rId4" Type="http://schemas.openxmlformats.org/officeDocument/2006/relationships/hyperlink" Target="https://scholar.google.co.uk/scholar?cites=2510625476518709086&amp;as_sdt=2005&amp;sciodt=0,5&amp;hl=en" TargetMode="External"/><Relationship Id="rId9" Type="http://schemas.openxmlformats.org/officeDocument/2006/relationships/hyperlink" Target="https://scholar.google.co.uk/scholar?cluster=8436374704509584143&amp;hl=en&amp;as_sdt=0,5&amp;as_vis=1" TargetMode="External"/><Relationship Id="rId14" Type="http://schemas.openxmlformats.org/officeDocument/2006/relationships/hyperlink" Target="https://scholar.google.co.uk/scholar?cluster=9388506628026011437&amp;hl=en&amp;as_sdt=0,5&amp;as_vis=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co.uk/scholar?q=related:LQ_kJgmtSoIJ:scholar.google.com/&amp;scioq=+politics+in+animation+topic+list&amp;hl=en&amp;as_sdt=0,5&amp;as_vis=1" TargetMode="External"/><Relationship Id="rId3" Type="http://schemas.openxmlformats.org/officeDocument/2006/relationships/hyperlink" Target="https://scholar.google.co.uk/scholar?cites=9602841173067441603&amp;as_sdt=2005&amp;sciodt=0,5&amp;hl=en" TargetMode="External"/><Relationship Id="rId7" Type="http://schemas.openxmlformats.org/officeDocument/2006/relationships/hyperlink" Target="https://scholar.google.co.uk/scholar?cites=9388506628026011437&amp;as_sdt=2005&amp;sciodt=0,5&amp;hl=en" TargetMode="External"/><Relationship Id="rId2" Type="http://schemas.openxmlformats.org/officeDocument/2006/relationships/hyperlink" Target="https://search.informit.org/doi/abs/10.3316/INFORMIT.7290759923284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co.uk/citations?user=26yDgkYAAAAJ&amp;hl=en&amp;oi=sra" TargetMode="External"/><Relationship Id="rId5" Type="http://schemas.openxmlformats.org/officeDocument/2006/relationships/hyperlink" Target="https://scholar.google.co.uk/scholar?cluster=9602841173067441603&amp;hl=en&amp;as_sdt=0,5&amp;as_vis=1" TargetMode="External"/><Relationship Id="rId10" Type="http://schemas.openxmlformats.org/officeDocument/2006/relationships/hyperlink" Target="https://www.taylorfrancis.com/books/mono/10.4324/9780203152577/pervasive-animation-suzanne-buchan" TargetMode="External"/><Relationship Id="rId4" Type="http://schemas.openxmlformats.org/officeDocument/2006/relationships/hyperlink" Target="https://scholar.google.co.uk/scholar?q=related:wyUuOyslRIUJ:scholar.google.com/&amp;scioq=+politics+in+film+and+animation+topic+list&amp;hl=en&amp;as_sdt=0,5&amp;as_vis=1" TargetMode="External"/><Relationship Id="rId9" Type="http://schemas.openxmlformats.org/officeDocument/2006/relationships/hyperlink" Target="https://scholar.google.co.uk/scholar?cluster=9388506628026011437&amp;hl=en&amp;as_sdt=0,5&amp;as_vis=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487PyyblpQ" TargetMode="External"/><Relationship Id="rId2" Type="http://schemas.openxmlformats.org/officeDocument/2006/relationships/hyperlink" Target="https://www.youtube.com/watch?v=qvrsrEx4-_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EEC4-87D5-F649-B97C-5E762F808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Politics and Persuasion in Entertainment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B32F7-31F4-5F40-A71D-84FA990FB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Political and Social Comment in Film and Animation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59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913C-7976-4444-876D-BA0CDB25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Gender politics Movies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0DF01-5445-2244-95F0-C28F709CB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The Handmaid's Tale (2017– ) TV-MA | 60 min | Drama, Sci-Fi, Thriller. ...</a:t>
            </a:r>
          </a:p>
          <a:p>
            <a:pPr lvl="0"/>
            <a:r>
              <a:rPr lang="en-GB" dirty="0"/>
              <a:t>The Glorias (2020) R | 147 min | Biography, Drama, History. ...</a:t>
            </a:r>
          </a:p>
          <a:p>
            <a:pPr lvl="0"/>
            <a:r>
              <a:rPr lang="en-GB" dirty="0"/>
              <a:t>The Red Pill (2016) TV-14 | 108 min | Documentary. ...</a:t>
            </a:r>
          </a:p>
          <a:p>
            <a:pPr lvl="0"/>
            <a:r>
              <a:rPr lang="en-GB" dirty="0"/>
              <a:t>20 Fingers (2004) 72 min | Drama. ...</a:t>
            </a:r>
          </a:p>
          <a:p>
            <a:pPr lvl="0"/>
            <a:r>
              <a:rPr lang="en-GB" dirty="0"/>
              <a:t>My First Wife (1984) PG | 96 min | Drama. ...</a:t>
            </a:r>
          </a:p>
          <a:p>
            <a:pPr lvl="0"/>
            <a:r>
              <a:rPr lang="en-GB" dirty="0"/>
              <a:t>Politics (1931) ...</a:t>
            </a:r>
          </a:p>
          <a:p>
            <a:pPr lvl="0"/>
            <a:r>
              <a:rPr lang="en-GB" dirty="0"/>
              <a:t>Life May Be (2014) ...</a:t>
            </a:r>
          </a:p>
          <a:p>
            <a:pPr lvl="0"/>
            <a:r>
              <a:rPr lang="en-GB" dirty="0"/>
              <a:t>Allie and </a:t>
            </a:r>
            <a:r>
              <a:rPr lang="en-GB" dirty="0" err="1"/>
              <a:t>Manimus</a:t>
            </a:r>
            <a:r>
              <a:rPr lang="en-GB" dirty="0"/>
              <a:t> (2017)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17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A892-92AC-3444-A535-D3F18DD6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Useful links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AA66631-89C8-F449-882B-B6D6BE0A53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773332"/>
              </p:ext>
            </p:extLst>
          </p:nvPr>
        </p:nvGraphicFramePr>
        <p:xfrm>
          <a:off x="838200" y="2006600"/>
          <a:ext cx="5181817" cy="868680"/>
        </p:xfrm>
        <a:graphic>
          <a:graphicData uri="http://schemas.openxmlformats.org/drawingml/2006/table">
            <a:tbl>
              <a:tblPr firstRow="1" firstCol="1" bandRow="1"/>
              <a:tblGrid>
                <a:gridCol w="5090795">
                  <a:extLst>
                    <a:ext uri="{9D8B030D-6E8A-4147-A177-3AD203B41FA5}">
                      <a16:colId xmlns:a16="http://schemas.microsoft.com/office/drawing/2014/main" val="1856189732"/>
                    </a:ext>
                  </a:extLst>
                </a:gridCol>
                <a:gridCol w="91022">
                  <a:extLst>
                    <a:ext uri="{9D8B030D-6E8A-4147-A177-3AD203B41FA5}">
                      <a16:colId xmlns:a16="http://schemas.microsoft.com/office/drawing/2014/main" val="25101367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500" dirty="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Scholarly articles for </a:t>
                      </a:r>
                      <a:r>
                        <a:rPr lang="en-GB" sz="1500" b="1" u="none" strike="noStrike" dirty="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gender politics in film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040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From mouse to mermaid: The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politics 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of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film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,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gender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, …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‎Bell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Cited by 438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… Monroe,'sex symbol':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film 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performance,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gender politics 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…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‎Scheibel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Cited by 13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… Media: Essays on ideology and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gender 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in fiction, </a:t>
                      </a:r>
                      <a:r>
                        <a:rPr lang="en-GB" sz="1050" b="1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film</a:t>
                      </a:r>
                      <a:r>
                        <a:rPr lang="en-GB" sz="105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, …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‎Sedlmayr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Cited by 10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15330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C71DF1-A402-BC42-93B1-4C087A957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00370"/>
              </p:ext>
            </p:extLst>
          </p:nvPr>
        </p:nvGraphicFramePr>
        <p:xfrm>
          <a:off x="838200" y="3175430"/>
          <a:ext cx="10515600" cy="1142302"/>
        </p:xfrm>
        <a:graphic>
          <a:graphicData uri="http://schemas.openxmlformats.org/drawingml/2006/table">
            <a:tbl>
              <a:tblPr firstRow="1" firstCol="1" bandRow="1"/>
              <a:tblGrid>
                <a:gridCol w="3823855">
                  <a:extLst>
                    <a:ext uri="{9D8B030D-6E8A-4147-A177-3AD203B41FA5}">
                      <a16:colId xmlns:a16="http://schemas.microsoft.com/office/drawing/2014/main" val="4270478514"/>
                    </a:ext>
                  </a:extLst>
                </a:gridCol>
                <a:gridCol w="6691745">
                  <a:extLst>
                    <a:ext uri="{9D8B030D-6E8A-4147-A177-3AD203B41FA5}">
                      <a16:colId xmlns:a16="http://schemas.microsoft.com/office/drawing/2014/main" val="312996025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</a:pPr>
                      <a:r>
                        <a:rPr lang="en-GB" sz="1500" b="0" u="sng" dirty="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Scholarly articles for </a:t>
                      </a:r>
                      <a:r>
                        <a:rPr lang="en-GB" sz="1500" b="1" i="0" u="none" strike="noStrike" dirty="0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identity politics in film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298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… : Role-play beyond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identity politics 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in anarchic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film 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…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 i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‎Göktürk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 Cited by 46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… :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identity politics 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in TV,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film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, and new media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 i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‎Jackson II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 Cited by 26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… Two Queens: Feminist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Film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-Making, </a:t>
                      </a:r>
                      <a:r>
                        <a:rPr lang="en-GB" sz="1050" b="1" i="0" u="none" strike="noStrike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Identity Politics</a:t>
                      </a:r>
                      <a:r>
                        <a:rPr lang="en-GB" sz="1050" u="sng">
                          <a:solidFill>
                            <a:srgbClr val="1A0DA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, …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 </a:t>
                      </a:r>
                      <a:r>
                        <a:rPr lang="en-GB" sz="1050" i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‎Desjardins</a:t>
                      </a:r>
                      <a:r>
                        <a:rPr lang="en-GB" sz="1050">
                          <a:solidFill>
                            <a:srgbClr val="70757A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 Cited by 20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6987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FBC9FC-2A59-9347-9F93-CD03E936EFAF}"/>
              </a:ext>
            </a:extLst>
          </p:cNvPr>
          <p:cNvSpPr txBox="1"/>
          <p:nvPr/>
        </p:nvSpPr>
        <p:spPr>
          <a:xfrm>
            <a:off x="1282262" y="5381297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3E939-D8D1-3C48-97E9-5A55F5F921A7}"/>
              </a:ext>
            </a:extLst>
          </p:cNvPr>
          <p:cNvSpPr txBox="1"/>
          <p:nvPr/>
        </p:nvSpPr>
        <p:spPr>
          <a:xfrm>
            <a:off x="714703" y="4642633"/>
            <a:ext cx="57983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[BOOK]</a:t>
            </a:r>
            <a:r>
              <a:rPr lang="en-GB" sz="1100" dirty="0"/>
              <a:t> </a:t>
            </a:r>
            <a:r>
              <a:rPr lang="en-GB" sz="1100" u="sng" dirty="0">
                <a:hlinkClick r:id="rId11"/>
              </a:rPr>
              <a:t>Art, </a:t>
            </a:r>
            <a:r>
              <a:rPr lang="en-GB" sz="1100" b="1" u="sng" dirty="0">
                <a:hlinkClick r:id="rId11"/>
              </a:rPr>
              <a:t>politics</a:t>
            </a:r>
            <a:r>
              <a:rPr lang="en-GB" sz="1100" u="sng" dirty="0">
                <a:hlinkClick r:id="rId11"/>
              </a:rPr>
              <a:t>, and commerce in Chinese cinema</a:t>
            </a:r>
            <a:endParaRPr lang="en-GB" sz="1100" b="1" dirty="0"/>
          </a:p>
          <a:p>
            <a:r>
              <a:rPr lang="en-GB" sz="1100" dirty="0"/>
              <a:t>Y Zhu, S Rosen - 2010 - </a:t>
            </a:r>
            <a:r>
              <a:rPr lang="en-GB" sz="1100" dirty="0" err="1"/>
              <a:t>books.google.com</a:t>
            </a:r>
            <a:endParaRPr lang="en-GB" sz="1100" dirty="0"/>
          </a:p>
          <a:p>
            <a:r>
              <a:rPr lang="en-GB" sz="1100" dirty="0"/>
              <a:t>… She has published more than 100 articles about Chinese cartooning, </a:t>
            </a:r>
            <a:r>
              <a:rPr lang="en-GB" sz="1100" b="1" dirty="0"/>
              <a:t>animation</a:t>
            </a:r>
            <a:r>
              <a:rPr lang="en-GB" sz="1100" dirty="0"/>
              <a:t>, and</a:t>
            </a:r>
            <a:br>
              <a:rPr lang="en-GB" sz="1100" dirty="0"/>
            </a:br>
            <a:r>
              <a:rPr lang="en-GB" sz="1100" dirty="0"/>
              <a:t>cinema, as well as foreign ﬁlms and </a:t>
            </a:r>
            <a:r>
              <a:rPr lang="en-GB" sz="1100" b="1" dirty="0"/>
              <a:t>animation</a:t>
            </a:r>
            <a:r>
              <a:rPr lang="en-GB" sz="1100" dirty="0"/>
              <a:t>, in English-language journals and major</a:t>
            </a:r>
            <a:br>
              <a:rPr lang="en-GB" sz="1100" dirty="0"/>
            </a:br>
            <a:r>
              <a:rPr lang="en-GB" sz="1100" dirty="0"/>
              <a:t>Chinese ﬁlm newspapers and magazines, such as Asian Cinema, World Cinema, …</a:t>
            </a:r>
          </a:p>
          <a:p>
            <a:r>
              <a:rPr lang="en-GB" sz="1100" dirty="0"/>
              <a:t>  </a:t>
            </a:r>
            <a:r>
              <a:rPr lang="en-GB" sz="1100" u="sng" dirty="0">
                <a:hlinkClick r:id="rId12"/>
              </a:rPr>
              <a:t>Cited by 70</a:t>
            </a:r>
            <a:r>
              <a:rPr lang="en-GB" sz="1100" dirty="0"/>
              <a:t> </a:t>
            </a:r>
            <a:r>
              <a:rPr lang="en-GB" sz="1100" u="sng" dirty="0">
                <a:hlinkClick r:id="rId13"/>
              </a:rPr>
              <a:t>Related articles</a:t>
            </a:r>
            <a:r>
              <a:rPr lang="en-GB" sz="1100" dirty="0"/>
              <a:t> </a:t>
            </a:r>
            <a:r>
              <a:rPr lang="en-GB" sz="1100" u="sng" dirty="0">
                <a:hlinkClick r:id="rId14"/>
              </a:rPr>
              <a:t>All 3 versions</a:t>
            </a:r>
            <a:r>
              <a:rPr lang="en-GB" sz="11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505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13452-D6B0-CE4C-96B5-099B8EC1A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276"/>
            <a:ext cx="10515600" cy="5388687"/>
          </a:xfrm>
        </p:spPr>
        <p:txBody>
          <a:bodyPr>
            <a:normAutofit lnSpcReduction="10000"/>
          </a:bodyPr>
          <a:lstStyle/>
          <a:p>
            <a:r>
              <a:rPr lang="en-GB" sz="1300" b="1" dirty="0"/>
              <a:t>[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BOOK]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Joystick soldiers: The 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politics 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of play in military video games</a:t>
            </a:r>
            <a:endParaRPr lang="en-GB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NB </a:t>
            </a:r>
            <a:r>
              <a:rPr lang="en-GB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Huntemann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11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MT Payne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- 2009 - </a:t>
            </a:r>
            <a:r>
              <a:rPr lang="en-GB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books.google.com</a:t>
            </a:r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… In 1980, the US Army got into video games directly, hiring then-king of the industry Atari to</a:t>
            </a:r>
            <a:b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modify the latter’s popular 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3D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vector tank game Battlezone into Bradley Trainer, a tool for training</a:t>
            </a:r>
            <a:b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soldiers on the Infantry Fighting Vehicle. This artifact might also be responsible for the first …</a:t>
            </a: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Cited by 168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Related articles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All 3 versions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100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Capitalism and the 'Animated Image': </a:t>
            </a:r>
            <a:r>
              <a:rPr lang="en-GB" sz="1100" b="1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Politics </a:t>
            </a:r>
            <a:r>
              <a:rPr lang="en-GB" sz="1100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of Morphing on the 'Culture'of </a:t>
            </a:r>
            <a:r>
              <a:rPr lang="en-GB" sz="1100" b="1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Animation</a:t>
            </a:r>
            <a:endParaRPr lang="en-GB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K Ray - IIM Kozhikode Society &amp; Management Review, 2014 - </a:t>
            </a:r>
            <a:r>
              <a:rPr lang="en-GB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journals.sagepub.com</a:t>
            </a:r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… Namely, a de-politicized cartoon innocence of orthodox 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animation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that becomes denotative</a:t>
            </a:r>
            <a:b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and realist in the creation of computer generated 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3D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cartoon characters and spaces; which in</a:t>
            </a:r>
            <a:b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turn are reproduced in </a:t>
            </a:r>
            <a:r>
              <a:rPr lang="en-GB" sz="1100" b="1" dirty="0">
                <a:latin typeface="Calibri" panose="020F0502020204030204" pitchFamily="34" charset="0"/>
                <a:cs typeface="Calibri" panose="020F0502020204030204" pitchFamily="34" charset="0"/>
              </a:rPr>
              <a:t>3D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printed models and sets for stop motion processes—reproduction …</a:t>
            </a:r>
          </a:p>
          <a:p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n-GB" sz="1100" u="sng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Related articles</a:t>
            </a:r>
            <a:r>
              <a:rPr lang="en-GB" sz="11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100" u="sng" dirty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All 6 versions</a:t>
            </a:r>
            <a:endParaRPr lang="en-GB" sz="11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BOOK]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Pervasive </a:t>
            </a:r>
            <a:r>
              <a:rPr lang="en-GB" sz="1200" b="1" u="sng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animation</a:t>
            </a:r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S Buchan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- 2013 - </a:t>
            </a:r>
            <a:r>
              <a:rPr lang="en-GB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taylorfrancis.com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… He ends with a biopolitical critique of the genealogy of contemporary media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politics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and</a:t>
            </a:r>
            <a:b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claims that we must address cartoon animals as … Ehrlich concentrates on identity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politics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and</a:t>
            </a:r>
            <a:b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the ‘other’, authenticity, and the aesthetic/political ramifications of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animation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when used to create …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2"/>
              </a:rPr>
              <a:t>Cited by 77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3"/>
              </a:rPr>
              <a:t>Related articles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4"/>
              </a:rPr>
              <a:t>All 8 versions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https://www.taylorfrancis.com/books/mono/10.4324/9780203152577/pervasive-animation-suzanne-buchan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4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A8F48-4A0E-9945-9038-7BDE39DF5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236"/>
            <a:ext cx="10515600" cy="3998306"/>
          </a:xfrm>
        </p:spPr>
        <p:txBody>
          <a:bodyPr>
            <a:normAutofit/>
          </a:bodyPr>
          <a:lstStyle/>
          <a:p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The </a:t>
            </a:r>
            <a:r>
              <a:rPr lang="en-GB" sz="1300" b="1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politics </a:t>
            </a:r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of </a:t>
            </a:r>
            <a:r>
              <a:rPr lang="en-GB" sz="1300" b="1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animation</a:t>
            </a:r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 South Park</a:t>
            </a:r>
            <a:endParaRPr lang="en-GB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M Quigley - Metro Magazine: Media &amp; Education Magazine, 2000 - </a:t>
            </a:r>
            <a:r>
              <a:rPr lang="en-GB" sz="1300" dirty="0" err="1">
                <a:latin typeface="Calibri" panose="020F0502020204030204" pitchFamily="34" charset="0"/>
                <a:cs typeface="Calibri" panose="020F0502020204030204" pitchFamily="34" charset="0"/>
              </a:rPr>
              <a:t>search.informit.org</a:t>
            </a:r>
            <a:endParaRPr lang="en-GB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… In a 1998 study of sixty Sydney children aged between six and twelve years old, South</a:t>
            </a:r>
            <a:b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Park ranked ninth in a </a:t>
            </a:r>
            <a:r>
              <a:rPr lang="en-GB" sz="1300" b="1" dirty="0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 of fifteen of their favourite TV shows.(The children’s responses</a:t>
            </a:r>
            <a:b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may, of course, merely reflect their desire to be part of the audience.) The Australian Families …</a:t>
            </a:r>
          </a:p>
          <a:p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Cited by 7</a:t>
            </a:r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Related articles</a:t>
            </a:r>
            <a:r>
              <a:rPr lang="en-GB" sz="13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300" u="sng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All 3 versions</a:t>
            </a:r>
            <a:endParaRPr lang="en-GB" sz="13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S Buchan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- 2013 - </a:t>
            </a:r>
            <a:r>
              <a:rPr lang="en-GB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taylorfrancis.com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… He ends with a biopolitical critique of the genealogy of contemporary media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politics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and</a:t>
            </a:r>
            <a:b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claims that we must address cartoon animals as … Ehrlich concentrates on identity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politics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and</a:t>
            </a:r>
            <a:b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the ‘other’, authenticity, and the aesthetic/political ramifications of </a:t>
            </a:r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animation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when used to create …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Cited by 77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Related articles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All 8 versions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u="sng" dirty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https://www.taylorfrancis.com/books/mono/10.4324/9780203152577/pervasive-animation-suzanne-buchan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3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3A4393-0CD5-BB4E-8BA7-BA9C17522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98" y="1940739"/>
            <a:ext cx="4800600" cy="3766268"/>
          </a:xfrm>
        </p:spPr>
        <p:txBody>
          <a:bodyPr anchor="t">
            <a:normAutofit fontScale="90000"/>
          </a:bodyPr>
          <a:lstStyle/>
          <a:p>
            <a:pPr marL="228600" lvl="0" indent="-228600" algn="l">
              <a:spcBef>
                <a:spcPts val="1000"/>
              </a:spcBef>
            </a:pP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Use the remainder of the session to research examples of politics affecting media in one or more of the following media.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Games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Film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TV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Advertising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Animation</a:t>
            </a:r>
            <a:br>
              <a:rPr lang="en-GB" sz="2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GB" sz="2800" dirty="0">
                <a:solidFill>
                  <a:prstClr val="black"/>
                </a:solidFill>
                <a:latin typeface="Calibri" panose="020F0502020204030204"/>
                <a:cs typeface="+mn-cs"/>
              </a:rPr>
            </a:br>
            <a:endParaRPr lang="en-US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66F0E-96DB-5344-A1A8-4015806F0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4800600" cy="1066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2">
                    <a:alpha val="6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Any Questions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F155B6-ACA8-4C58-AAB6-CAFC981FF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3796" y="0"/>
            <a:ext cx="6098204" cy="688272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1428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AD0356-158C-9A4D-9D41-89E658E33416}"/>
              </a:ext>
            </a:extLst>
          </p:cNvPr>
          <p:cNvSpPr/>
          <p:nvPr/>
        </p:nvSpPr>
        <p:spPr>
          <a:xfrm>
            <a:off x="6320450" y="192681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Update your blogs with notes on todays topics and a summary of what you have learnt about politics in media </a:t>
            </a:r>
          </a:p>
        </p:txBody>
      </p:sp>
    </p:spTree>
    <p:extLst>
      <p:ext uri="{BB962C8B-B14F-4D97-AF65-F5344CB8AC3E}">
        <p14:creationId xmlns:p14="http://schemas.microsoft.com/office/powerpoint/2010/main" val="188392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5CE7-540C-984D-896C-FD539CC5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5805-80F7-934F-9D11-4A3026363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Joanna Quinn </a:t>
            </a:r>
            <a:r>
              <a:rPr lang="en-US" dirty="0" err="1"/>
              <a:t>Britiania</a:t>
            </a:r>
            <a:r>
              <a:rPr lang="en-US" dirty="0"/>
              <a:t> </a:t>
            </a:r>
          </a:p>
          <a:p>
            <a:r>
              <a:rPr lang="en-US"/>
              <a:t>Ryan </a:t>
            </a:r>
            <a:r>
              <a:rPr lang="en-US" dirty="0"/>
              <a:t>L</a:t>
            </a:r>
            <a:r>
              <a:rPr lang="en-US"/>
              <a:t>arkin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2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E559-E472-3347-8DE2-07738178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Broadly we can influence or persuade audiences in the following areas: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E288-BD4A-0E40-AD78-75954B732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968"/>
            <a:ext cx="10515600" cy="399830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Social media</a:t>
            </a:r>
          </a:p>
          <a:p>
            <a:r>
              <a:rPr lang="en-US" dirty="0"/>
              <a:t>Broadcast News and events</a:t>
            </a:r>
          </a:p>
          <a:p>
            <a:r>
              <a:rPr lang="en-US" dirty="0"/>
              <a:t>Film and Animation</a:t>
            </a:r>
          </a:p>
          <a:p>
            <a:r>
              <a:rPr lang="en-US" dirty="0"/>
              <a:t>Television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8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3AF81-C193-A248-92E6-6FB662A9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Politics in Film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5380E-4EFE-E646-9416-CB14A135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506"/>
            <a:ext cx="10515600" cy="399830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dirty="0"/>
              <a:t>You Know That Scene | Politics in Film | S1 Ep4</a:t>
            </a:r>
          </a:p>
          <a:p>
            <a:r>
              <a:rPr lang="en-GB" dirty="0"/>
              <a:t> </a:t>
            </a:r>
          </a:p>
          <a:p>
            <a:r>
              <a:rPr lang="en-GB" u="sng" dirty="0">
                <a:hlinkClick r:id="rId2"/>
              </a:rPr>
              <a:t>https://www.youtube.com/watch?v=qvrsrEx4-_Y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Top 10 Masked Political Messages in Film</a:t>
            </a:r>
          </a:p>
          <a:p>
            <a:r>
              <a:rPr lang="en-GB" dirty="0"/>
              <a:t> </a:t>
            </a:r>
          </a:p>
          <a:p>
            <a:r>
              <a:rPr lang="en-GB" u="sng" dirty="0">
                <a:hlinkClick r:id="rId3"/>
              </a:rPr>
              <a:t>https://www.youtube.com/watch?v=9487PyyblpQ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https://</a:t>
            </a:r>
            <a:r>
              <a:rPr lang="en-GB" dirty="0" err="1"/>
              <a:t>www.hollywoodreporter.com</a:t>
            </a:r>
            <a:r>
              <a:rPr lang="en-GB" dirty="0"/>
              <a:t>/gallery/political-agendas-childrens-movies-you-268391/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9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E559-E472-3347-8DE2-07738178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7547"/>
            <a:ext cx="10515600" cy="299199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Media platforms that have potential to influence or persuade an audience: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E288-BD4A-0E40-AD78-75954B732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186" y="2245092"/>
            <a:ext cx="10515600" cy="236781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Broadcasts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Print Media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Mainstream Film and Animation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Independent film and animation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Games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Podcasts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Social media / internet profile</a:t>
            </a: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5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627D-A76D-0B44-9D61-49958C96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messages in moving image are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D1D66-AB56-474A-8BDA-D4E8F3BF0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Subliminal or masked content</a:t>
            </a:r>
          </a:p>
          <a:p>
            <a:r>
              <a:rPr lang="en-US" dirty="0"/>
              <a:t>Overt / Propagandist intentions</a:t>
            </a:r>
          </a:p>
          <a:p>
            <a:r>
              <a:rPr lang="en-US" dirty="0"/>
              <a:t>Persuasive / commercial targets</a:t>
            </a:r>
          </a:p>
          <a:p>
            <a:r>
              <a:rPr lang="en-US" dirty="0"/>
              <a:t>Documentary / Investigative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Independent / Personal struggle, observation or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A4DA-E53F-4949-B45D-557478EF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Under the topic of politics in film and media the key areas include.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055F4-A06F-2A47-B855-41183AA4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Political persuasion</a:t>
            </a:r>
          </a:p>
          <a:p>
            <a:r>
              <a:rPr lang="en-US" dirty="0"/>
              <a:t>Commercial persuasion</a:t>
            </a:r>
          </a:p>
          <a:p>
            <a:r>
              <a:rPr lang="en-US" dirty="0"/>
              <a:t>Race</a:t>
            </a:r>
          </a:p>
          <a:p>
            <a:r>
              <a:rPr lang="en-US" dirty="0"/>
              <a:t>Gender</a:t>
            </a:r>
          </a:p>
          <a:p>
            <a:r>
              <a:rPr lang="en-US" dirty="0"/>
              <a:t>Equality</a:t>
            </a:r>
          </a:p>
          <a:p>
            <a:r>
              <a:rPr lang="en-US" dirty="0"/>
              <a:t>Disability</a:t>
            </a:r>
          </a:p>
          <a:p>
            <a:r>
              <a:rPr lang="en-US" dirty="0"/>
              <a:t>Ethics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5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BDCE-C8CE-8C4E-A52F-F2220110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 politics shape what is being made in media?</a:t>
            </a: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7D3D-BAED-3040-8D78-C1070CDCD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>
              <a:buNone/>
            </a:pPr>
            <a:r>
              <a:rPr lang="en-US" dirty="0"/>
              <a:t>Documentary film</a:t>
            </a:r>
          </a:p>
          <a:p>
            <a:pPr marL="228600" indent="0">
              <a:buNone/>
            </a:pPr>
            <a:r>
              <a:rPr lang="en-US" dirty="0"/>
              <a:t>Cinema</a:t>
            </a:r>
          </a:p>
          <a:p>
            <a:pPr marL="228600" indent="0">
              <a:buNone/>
            </a:pPr>
            <a:r>
              <a:rPr lang="en-US" dirty="0"/>
              <a:t>Television</a:t>
            </a:r>
          </a:p>
          <a:p>
            <a:pPr marL="228600" indent="0">
              <a:buNone/>
            </a:pPr>
            <a:r>
              <a:rPr lang="en-US" dirty="0"/>
              <a:t>Games</a:t>
            </a:r>
          </a:p>
          <a:p>
            <a:pPr marL="228600" indent="0">
              <a:buNone/>
            </a:pPr>
            <a:r>
              <a:rPr lang="en-US" dirty="0"/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358267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0E00-9726-C740-A00C-B4FFF33D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Politics in Games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57044-22CA-F248-A560-D4602D8FC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books.google.co.uk</a:t>
            </a:r>
            <a:r>
              <a:rPr lang="en-US" dirty="0"/>
              <a:t>/</a:t>
            </a:r>
            <a:r>
              <a:rPr lang="en-US" dirty="0" err="1"/>
              <a:t>books?hl</a:t>
            </a:r>
            <a:r>
              <a:rPr lang="en-US" dirty="0"/>
              <a:t>=</a:t>
            </a:r>
            <a:r>
              <a:rPr lang="en-US" dirty="0" err="1"/>
              <a:t>en&amp;lr</a:t>
            </a:r>
            <a:r>
              <a:rPr lang="en-US" dirty="0"/>
              <a:t>=&amp;id=VW2QAgAAQBAJ&amp;oi=</a:t>
            </a:r>
            <a:r>
              <a:rPr lang="en-US" dirty="0" err="1"/>
              <a:t>fnd&amp;pg</a:t>
            </a:r>
            <a:r>
              <a:rPr lang="en-US" dirty="0"/>
              <a:t>=PP1&amp;dq=+politics+in+3D+animation&amp;ots=B1mIIgLTrO&amp;sig=n8fLI0i1YAezK0beXH_gVZGIclE#v=</a:t>
            </a:r>
            <a:r>
              <a:rPr lang="en-US" dirty="0" err="1"/>
              <a:t>onepage&amp;q</a:t>
            </a:r>
            <a:r>
              <a:rPr lang="en-US" dirty="0"/>
              <a:t>=politics%20in%203D%20animation&amp;f=false</a:t>
            </a:r>
          </a:p>
        </p:txBody>
      </p:sp>
    </p:spTree>
    <p:extLst>
      <p:ext uri="{BB962C8B-B14F-4D97-AF65-F5344CB8AC3E}">
        <p14:creationId xmlns:p14="http://schemas.microsoft.com/office/powerpoint/2010/main" val="243397737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_2SEEDS">
      <a:dk1>
        <a:srgbClr val="000000"/>
      </a:dk1>
      <a:lt1>
        <a:srgbClr val="FFFFFF"/>
      </a:lt1>
      <a:dk2>
        <a:srgbClr val="30201B"/>
      </a:dk2>
      <a:lt2>
        <a:srgbClr val="F0F2F3"/>
      </a:lt2>
      <a:accent1>
        <a:srgbClr val="C1822B"/>
      </a:accent1>
      <a:accent2>
        <a:srgbClr val="D3563D"/>
      </a:accent2>
      <a:accent3>
        <a:srgbClr val="A6A630"/>
      </a:accent3>
      <a:accent4>
        <a:srgbClr val="28B4B3"/>
      </a:accent4>
      <a:accent5>
        <a:srgbClr val="3D95D3"/>
      </a:accent5>
      <a:accent6>
        <a:srgbClr val="3049C2"/>
      </a:accent6>
      <a:hlink>
        <a:srgbClr val="3F74BF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1099</Words>
  <Application>Microsoft Macintosh PowerPoint</Application>
  <PresentationFormat>Widescreen</PresentationFormat>
  <Paragraphs>108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Avenir Next LT Pro</vt:lpstr>
      <vt:lpstr>Calibri</vt:lpstr>
      <vt:lpstr>Calibri Light</vt:lpstr>
      <vt:lpstr>Sabon Next LT</vt:lpstr>
      <vt:lpstr>Wingdings</vt:lpstr>
      <vt:lpstr>LuminousVTI</vt:lpstr>
      <vt:lpstr> Politics and Persuasion in Entertainment</vt:lpstr>
      <vt:lpstr>PowerPoint Presentation</vt:lpstr>
      <vt:lpstr>Broadly we can influence or persuade audiences in the following areas:</vt:lpstr>
      <vt:lpstr>Politics in Film </vt:lpstr>
      <vt:lpstr> Media platforms that have potential to influence or persuade an audience:</vt:lpstr>
      <vt:lpstr>How messages in moving image are used</vt:lpstr>
      <vt:lpstr>Under the topic of politics in film and media the key areas include.</vt:lpstr>
      <vt:lpstr>How do politics shape what is being made in media?</vt:lpstr>
      <vt:lpstr>Politics in Games</vt:lpstr>
      <vt:lpstr> Gender politics Movies </vt:lpstr>
      <vt:lpstr>Useful links</vt:lpstr>
      <vt:lpstr>PowerPoint Presentation</vt:lpstr>
      <vt:lpstr>PowerPoint Presentation</vt:lpstr>
      <vt:lpstr>   Use the remainder of the session to research examples of politics affecting media in one or more of the following media.  Games Film TV Advertising Animation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and Social Comment in Film</dc:title>
  <dc:creator>nigelmairs22@icloud.com</dc:creator>
  <cp:lastModifiedBy>nigelmairs22@icloud.com</cp:lastModifiedBy>
  <cp:revision>6</cp:revision>
  <dcterms:created xsi:type="dcterms:W3CDTF">2021-10-18T19:42:21Z</dcterms:created>
  <dcterms:modified xsi:type="dcterms:W3CDTF">2021-10-19T14:51:16Z</dcterms:modified>
</cp:coreProperties>
</file>