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82" r:id="rId6"/>
    <p:sldId id="279" r:id="rId7"/>
    <p:sldId id="278" r:id="rId8"/>
    <p:sldId id="268" r:id="rId9"/>
    <p:sldId id="262" r:id="rId10"/>
    <p:sldId id="269" r:id="rId11"/>
    <p:sldId id="270" r:id="rId12"/>
    <p:sldId id="271" r:id="rId13"/>
    <p:sldId id="261" r:id="rId14"/>
    <p:sldId id="274" r:id="rId15"/>
    <p:sldId id="263" r:id="rId16"/>
    <p:sldId id="264" r:id="rId17"/>
    <p:sldId id="265" r:id="rId18"/>
    <p:sldId id="266" r:id="rId19"/>
    <p:sldId id="267" r:id="rId20"/>
    <p:sldId id="280" r:id="rId21"/>
    <p:sldId id="272" r:id="rId22"/>
    <p:sldId id="273" r:id="rId23"/>
    <p:sldId id="257" r:id="rId24"/>
    <p:sldId id="258" r:id="rId25"/>
    <p:sldId id="276" r:id="rId26"/>
    <p:sldId id="277" r:id="rId27"/>
    <p:sldId id="281" r:id="rId28"/>
    <p:sldId id="27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p:restoredTop sz="71701" autoAdjust="0"/>
  </p:normalViewPr>
  <p:slideViewPr>
    <p:cSldViewPr snapToGrid="0" snapToObjects="1">
      <p:cViewPr varScale="1">
        <p:scale>
          <a:sx n="90" d="100"/>
          <a:sy n="90" d="100"/>
        </p:scale>
        <p:origin x="1440" y="184"/>
      </p:cViewPr>
      <p:guideLst>
        <p:guide orient="horz" pos="2160"/>
        <p:guide pos="2880"/>
      </p:guideLst>
    </p:cSldViewPr>
  </p:slideViewPr>
  <p:notesTextViewPr>
    <p:cViewPr>
      <p:scale>
        <a:sx n="100" d="100"/>
        <a:sy n="100" d="100"/>
      </p:scale>
      <p:origin x="0" y="-48"/>
    </p:cViewPr>
  </p:notesTextViewPr>
  <p:sorterViewPr>
    <p:cViewPr>
      <p:scale>
        <a:sx n="109" d="100"/>
        <a:sy n="109" d="100"/>
      </p:scale>
      <p:origin x="0" y="0"/>
    </p:cViewPr>
  </p:sorterViewPr>
  <p:notesViewPr>
    <p:cSldViewPr snapToGrid="0" snapToObjects="1">
      <p:cViewPr varScale="1">
        <p:scale>
          <a:sx n="85" d="100"/>
          <a:sy n="85" d="100"/>
        </p:scale>
        <p:origin x="263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ACC58-B65A-4D45-A7E8-2CC14ECDBF52}" type="datetimeFigureOut">
              <a:rPr lang="en-US" smtClean="0"/>
              <a:t>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20663-05BC-9641-876A-444C3A80588A}" type="slidenum">
              <a:rPr lang="en-US" smtClean="0"/>
              <a:t>‹#›</a:t>
            </a:fld>
            <a:endParaRPr lang="en-US"/>
          </a:p>
        </p:txBody>
      </p:sp>
    </p:spTree>
    <p:extLst>
      <p:ext uri="{BB962C8B-B14F-4D97-AF65-F5344CB8AC3E}">
        <p14:creationId xmlns:p14="http://schemas.microsoft.com/office/powerpoint/2010/main" val="214974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urHqWm6C8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116614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playlist?list=PLLiykcLllCgPE0q9BiMexLFj-1rq9GUw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BJMlax1cuT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In previous weeks we have</a:t>
            </a:r>
            <a:r>
              <a:rPr lang="en-US" sz="1200" kern="1200" baseline="0" dirty="0">
                <a:solidFill>
                  <a:schemeClr val="tx1"/>
                </a:solidFill>
                <a:effectLst/>
                <a:latin typeface="+mn-lt"/>
                <a:ea typeface="+mn-ea"/>
                <a:cs typeface="+mn-cs"/>
              </a:rPr>
              <a:t> focused on different aspect of animation. We have looked at things such as animation and space, animation and sound but this has predominantly been located within the realm of fiction.</a:t>
            </a:r>
          </a:p>
          <a:p>
            <a:pPr marL="171450" lvl="0" indent="-171450">
              <a:buFont typeface="Arial"/>
              <a:buChar char="•"/>
            </a:pPr>
            <a:r>
              <a:rPr lang="en-US" sz="1200" kern="1200" dirty="0">
                <a:solidFill>
                  <a:schemeClr val="tx1"/>
                </a:solidFill>
                <a:effectLst/>
                <a:latin typeface="+mn-lt"/>
                <a:ea typeface="+mn-ea"/>
                <a:cs typeface="+mn-cs"/>
              </a:rPr>
              <a:t>This week we are going</a:t>
            </a:r>
            <a:r>
              <a:rPr lang="en-US" sz="1200" kern="1200" baseline="0" dirty="0">
                <a:solidFill>
                  <a:schemeClr val="tx1"/>
                </a:solidFill>
                <a:effectLst/>
                <a:latin typeface="+mn-lt"/>
                <a:ea typeface="+mn-ea"/>
                <a:cs typeface="+mn-cs"/>
              </a:rPr>
              <a:t> to focus on non-fiction by focusing on animation and documentary</a:t>
            </a:r>
          </a:p>
          <a:p>
            <a:pPr marL="171450" lvl="0" indent="-171450">
              <a:buFont typeface="Arial"/>
              <a:buChar char="•"/>
            </a:pPr>
            <a:r>
              <a:rPr lang="en-US" sz="1200" kern="1200" dirty="0">
                <a:solidFill>
                  <a:schemeClr val="tx1"/>
                </a:solidFill>
                <a:effectLst/>
                <a:latin typeface="+mn-lt"/>
                <a:ea typeface="+mn-ea"/>
                <a:cs typeface="+mn-cs"/>
              </a:rPr>
              <a:t>Long history of hybridization of animation and doc</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Animation has been used in non-fictional contexts to illustrate, clarify and </a:t>
            </a:r>
            <a:r>
              <a:rPr lang="en-US" sz="1200" kern="1200" dirty="0" err="1">
                <a:solidFill>
                  <a:schemeClr val="tx1"/>
                </a:solidFill>
                <a:effectLst/>
                <a:latin typeface="+mn-lt"/>
                <a:ea typeface="+mn-ea"/>
                <a:cs typeface="+mn-cs"/>
              </a:rPr>
              <a:t>emphasise</a:t>
            </a:r>
            <a:r>
              <a:rPr lang="en-GB" sz="1200" kern="1200" dirty="0">
                <a:solidFill>
                  <a:schemeClr val="tx1"/>
                </a:solidFill>
                <a:effectLst/>
                <a:latin typeface="+mn-lt"/>
                <a:ea typeface="+mn-ea"/>
                <a:cs typeface="+mn-cs"/>
              </a:rPr>
              <a:t> from its early history</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animated segments used in non-fiction – Frank Capra’s </a:t>
            </a:r>
            <a:r>
              <a:rPr lang="en-US" sz="1200" i="1" kern="1200" dirty="0">
                <a:solidFill>
                  <a:schemeClr val="tx1"/>
                </a:solidFill>
                <a:effectLst/>
                <a:latin typeface="+mn-lt"/>
                <a:ea typeface="+mn-ea"/>
                <a:cs typeface="+mn-cs"/>
              </a:rPr>
              <a:t>Why we Fight</a:t>
            </a:r>
            <a:r>
              <a:rPr lang="en-US" sz="1200" kern="1200" dirty="0">
                <a:solidFill>
                  <a:schemeClr val="tx1"/>
                </a:solidFill>
                <a:effectLst/>
                <a:latin typeface="+mn-lt"/>
                <a:ea typeface="+mn-ea"/>
                <a:cs typeface="+mn-cs"/>
              </a:rPr>
              <a:t> (1942-5) and Michael Moore’s </a:t>
            </a:r>
            <a:r>
              <a:rPr lang="en-US" sz="1200" i="1" kern="1200" dirty="0">
                <a:solidFill>
                  <a:schemeClr val="tx1"/>
                </a:solidFill>
                <a:effectLst/>
                <a:latin typeface="+mn-lt"/>
                <a:ea typeface="+mn-ea"/>
                <a:cs typeface="+mn-cs"/>
              </a:rPr>
              <a:t>Bowling for Columbine </a:t>
            </a:r>
            <a:r>
              <a:rPr lang="en-US" sz="1200" kern="1200" dirty="0">
                <a:solidFill>
                  <a:schemeClr val="tx1"/>
                </a:solidFill>
                <a:effectLst/>
                <a:latin typeface="+mn-lt"/>
                <a:ea typeface="+mn-ea"/>
                <a:cs typeface="+mn-cs"/>
              </a:rPr>
              <a:t> (2002)</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since 90s – increase in the production of moving image texts that are specifically</a:t>
            </a:r>
            <a:r>
              <a:rPr lang="en-US" sz="1200" kern="1200" baseline="0" dirty="0">
                <a:solidFill>
                  <a:schemeClr val="tx1"/>
                </a:solidFill>
                <a:effectLst/>
                <a:latin typeface="+mn-lt"/>
                <a:ea typeface="+mn-ea"/>
                <a:cs typeface="+mn-cs"/>
              </a:rPr>
              <a:t> produced as animated documentary.</a:t>
            </a:r>
            <a:endParaRPr lang="en-IE"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Waltz with Bashir</a:t>
            </a:r>
            <a:r>
              <a:rPr lang="en-US" sz="1200" kern="1200" dirty="0">
                <a:solidFill>
                  <a:schemeClr val="tx1"/>
                </a:solidFill>
                <a:effectLst/>
                <a:latin typeface="+mn-lt"/>
                <a:ea typeface="+mn-ea"/>
                <a:cs typeface="+mn-cs"/>
              </a:rPr>
              <a:t> (Ari </a:t>
            </a:r>
            <a:r>
              <a:rPr lang="en-US" sz="1200" kern="1200" dirty="0" err="1">
                <a:solidFill>
                  <a:schemeClr val="tx1"/>
                </a:solidFill>
                <a:effectLst/>
                <a:latin typeface="+mn-lt"/>
                <a:ea typeface="+mn-ea"/>
                <a:cs typeface="+mn-cs"/>
              </a:rPr>
              <a:t>Folman</a:t>
            </a:r>
            <a:r>
              <a:rPr lang="en-US" sz="1200" kern="1200" dirty="0">
                <a:solidFill>
                  <a:schemeClr val="tx1"/>
                </a:solidFill>
                <a:effectLst/>
                <a:latin typeface="+mn-lt"/>
                <a:ea typeface="+mn-ea"/>
                <a:cs typeface="+mn-cs"/>
              </a:rPr>
              <a:t>, 2008) and </a:t>
            </a:r>
            <a:r>
              <a:rPr lang="en-US" sz="1200" i="1" kern="1200" baseline="0" dirty="0">
                <a:solidFill>
                  <a:schemeClr val="tx1"/>
                </a:solidFill>
                <a:effectLst/>
                <a:latin typeface="+mn-lt"/>
                <a:ea typeface="+mn-ea"/>
                <a:cs typeface="+mn-cs"/>
              </a:rPr>
              <a:t>Tower </a:t>
            </a:r>
            <a:r>
              <a:rPr lang="en-US" sz="1200" i="0" kern="1200" baseline="0" dirty="0">
                <a:solidFill>
                  <a:schemeClr val="tx1"/>
                </a:solidFill>
                <a:effectLst/>
                <a:latin typeface="+mn-lt"/>
                <a:ea typeface="+mn-ea"/>
                <a:cs typeface="+mn-cs"/>
              </a:rPr>
              <a:t> (2016)</a:t>
            </a:r>
          </a:p>
          <a:p>
            <a:pPr marL="171450" lvl="0" indent="-171450">
              <a:buFont typeface="Arial"/>
              <a:buChar char="•"/>
            </a:pP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a:t>
            </a:fld>
            <a:endParaRPr lang="en-US"/>
          </a:p>
        </p:txBody>
      </p:sp>
    </p:spTree>
    <p:extLst>
      <p:ext uri="{BB962C8B-B14F-4D97-AF65-F5344CB8AC3E}">
        <p14:creationId xmlns:p14="http://schemas.microsoft.com/office/powerpoint/2010/main" val="336846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Further</a:t>
            </a:r>
            <a:r>
              <a:rPr lang="en-US" sz="1200" kern="1200" baseline="0" dirty="0">
                <a:solidFill>
                  <a:schemeClr val="tx1"/>
                </a:solidFill>
                <a:effectLst/>
                <a:latin typeface="+mn-lt"/>
                <a:ea typeface="+mn-ea"/>
                <a:cs typeface="+mn-cs"/>
              </a:rPr>
              <a:t> to this animated documentaries can also be used as an </a:t>
            </a:r>
            <a:r>
              <a:rPr lang="en-US" sz="1200" kern="1200" dirty="0">
                <a:solidFill>
                  <a:schemeClr val="tx1"/>
                </a:solidFill>
                <a:effectLst/>
                <a:latin typeface="+mn-lt"/>
                <a:ea typeface="+mn-ea"/>
                <a:cs typeface="+mn-cs"/>
              </a:rPr>
              <a:t>archeological tool for exploring one’s own past. They can be a ‘…means of accessing the now absent past, especially pasts from which the filmmakers have been ruptured due to trauma or other events that cause a disruption in the continuity of personal and collective memory.’ 16</a:t>
            </a:r>
          </a:p>
          <a:p>
            <a:pPr marL="171450" indent="-171450">
              <a:buFont typeface="Arial"/>
              <a:buChar char="•"/>
            </a:pPr>
            <a:r>
              <a:rPr lang="en-US" sz="1200" i="0" kern="1200" dirty="0">
                <a:solidFill>
                  <a:schemeClr val="tx1"/>
                </a:solidFill>
                <a:effectLst/>
                <a:latin typeface="+mn-lt"/>
                <a:ea typeface="+mn-ea"/>
                <a:cs typeface="+mn-cs"/>
              </a:rPr>
              <a:t>For</a:t>
            </a:r>
            <a:r>
              <a:rPr lang="en-US" sz="1200" i="0" kern="1200" baseline="0" dirty="0">
                <a:solidFill>
                  <a:schemeClr val="tx1"/>
                </a:solidFill>
                <a:effectLst/>
                <a:latin typeface="+mn-lt"/>
                <a:ea typeface="+mn-ea"/>
                <a:cs typeface="+mn-cs"/>
              </a:rPr>
              <a:t> example, </a:t>
            </a:r>
            <a:r>
              <a:rPr lang="en-US" sz="1200" kern="1200" dirty="0">
                <a:solidFill>
                  <a:schemeClr val="tx1"/>
                </a:solidFill>
                <a:latin typeface="+mn-lt"/>
                <a:ea typeface="+mn-ea"/>
                <a:cs typeface="+mn-cs"/>
              </a:rPr>
              <a:t>Ari </a:t>
            </a:r>
            <a:r>
              <a:rPr lang="en-US" sz="1200" kern="1200" dirty="0" err="1">
                <a:solidFill>
                  <a:schemeClr val="tx1"/>
                </a:solidFill>
                <a:latin typeface="+mn-lt"/>
                <a:ea typeface="+mn-ea"/>
                <a:cs typeface="+mn-cs"/>
              </a:rPr>
              <a:t>Folman's</a:t>
            </a:r>
            <a:r>
              <a:rPr lang="en-US" sz="1200" kern="1200" dirty="0">
                <a:solidFill>
                  <a:schemeClr val="tx1"/>
                </a:solidFill>
                <a:latin typeface="+mn-lt"/>
                <a:ea typeface="+mn-ea"/>
                <a:cs typeface="+mn-cs"/>
              </a:rPr>
              <a:t> animated documentary </a:t>
            </a:r>
            <a:r>
              <a:rPr lang="en-US" sz="1200" i="1" kern="1200" dirty="0">
                <a:solidFill>
                  <a:schemeClr val="tx1"/>
                </a:solidFill>
                <a:effectLst/>
                <a:latin typeface="+mn-lt"/>
                <a:ea typeface="+mn-ea"/>
                <a:cs typeface="+mn-cs"/>
              </a:rPr>
              <a:t>Waltz with Bashir </a:t>
            </a:r>
            <a:r>
              <a:rPr lang="en-US" sz="1200" kern="1200" dirty="0">
                <a:solidFill>
                  <a:schemeClr val="tx1"/>
                </a:solidFill>
                <a:latin typeface="+mn-lt"/>
                <a:ea typeface="+mn-ea"/>
                <a:cs typeface="+mn-cs"/>
              </a:rPr>
              <a:t>into the horrors of the 1982 Lebanon war</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manifests</a:t>
            </a:r>
            <a:r>
              <a:rPr lang="en-US" sz="1200" i="0" kern="1200" baseline="0" dirty="0">
                <a:solidFill>
                  <a:schemeClr val="tx1"/>
                </a:solidFill>
                <a:effectLst/>
                <a:latin typeface="+mn-lt"/>
                <a:ea typeface="+mn-ea"/>
                <a:cs typeface="+mn-cs"/>
              </a:rPr>
              <a:t> his </a:t>
            </a:r>
            <a:r>
              <a:rPr lang="en-US" sz="1200" kern="1200" dirty="0">
                <a:solidFill>
                  <a:schemeClr val="tx1"/>
                </a:solidFill>
                <a:effectLst/>
                <a:latin typeface="+mn-lt"/>
                <a:ea typeface="+mn-ea"/>
                <a:cs typeface="+mn-cs"/>
              </a:rPr>
              <a:t>personal memories</a:t>
            </a:r>
            <a:r>
              <a:rPr lang="en-US" sz="1200" kern="1200" baseline="0" dirty="0">
                <a:solidFill>
                  <a:schemeClr val="tx1"/>
                </a:solidFill>
                <a:effectLst/>
                <a:latin typeface="+mn-lt"/>
                <a:ea typeface="+mn-ea"/>
                <a:cs typeface="+mn-cs"/>
              </a:rPr>
              <a:t> of the war through a </a:t>
            </a:r>
            <a:r>
              <a:rPr lang="en-US" sz="1200" kern="1200" dirty="0">
                <a:solidFill>
                  <a:schemeClr val="tx1"/>
                </a:solidFill>
                <a:effectLst/>
                <a:latin typeface="+mn-lt"/>
                <a:ea typeface="+mn-ea"/>
                <a:cs typeface="+mn-cs"/>
              </a:rPr>
              <a:t>first person narrative.</a:t>
            </a:r>
          </a:p>
          <a:p>
            <a:pPr marL="171450" indent="-171450">
              <a:buFont typeface="Arial"/>
              <a:buChar char="•"/>
            </a:pPr>
            <a:r>
              <a:rPr lang="en-US" sz="1200" kern="1200" dirty="0">
                <a:solidFill>
                  <a:schemeClr val="tx1"/>
                </a:solidFill>
                <a:effectLst/>
                <a:latin typeface="+mn-lt"/>
                <a:ea typeface="+mn-ea"/>
                <a:cs typeface="+mn-cs"/>
              </a:rPr>
              <a:t>Play </a:t>
            </a:r>
            <a:r>
              <a:rPr lang="en-GB" sz="1200" kern="1200" dirty="0">
                <a:solidFill>
                  <a:schemeClr val="tx1"/>
                </a:solidFill>
                <a:effectLst/>
                <a:latin typeface="+mn-lt"/>
                <a:ea typeface="+mn-ea"/>
                <a:cs typeface="+mn-cs"/>
              </a:rPr>
              <a:t>clip: https://</a:t>
            </a:r>
            <a:r>
              <a:rPr lang="en-GB" sz="1200" kern="1200" dirty="0" err="1">
                <a:solidFill>
                  <a:schemeClr val="tx1"/>
                </a:solidFill>
                <a:effectLst/>
                <a:latin typeface="+mn-lt"/>
                <a:ea typeface="+mn-ea"/>
                <a:cs typeface="+mn-cs"/>
              </a:rPr>
              <a:t>learningonscreen.ac.uk</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ondemand</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index.php</a:t>
            </a:r>
            <a:r>
              <a:rPr lang="en-GB" sz="1200" kern="1200" dirty="0">
                <a:solidFill>
                  <a:schemeClr val="tx1"/>
                </a:solidFill>
                <a:effectLst/>
                <a:latin typeface="+mn-lt"/>
                <a:ea typeface="+mn-ea"/>
                <a:cs typeface="+mn-cs"/>
              </a:rPr>
              <a:t>/clip/146554</a:t>
            </a:r>
            <a:endParaRPr lang="en-IE" sz="1200" kern="1200" dirty="0">
              <a:solidFill>
                <a:schemeClr val="tx1"/>
              </a:solidFill>
              <a:effectLst/>
              <a:latin typeface="+mn-lt"/>
              <a:ea typeface="+mn-ea"/>
              <a:cs typeface="+mn-cs"/>
            </a:endParaRPr>
          </a:p>
          <a:p>
            <a:pPr marL="171450" indent="-171450">
              <a:buFont typeface="Arial"/>
              <a:buChar char="•"/>
            </a:pPr>
            <a:endParaRPr lang="en-US" dirty="0"/>
          </a:p>
          <a:p>
            <a:r>
              <a:rPr lang="en-US" dirty="0">
                <a:hlinkClick r:id="rId3"/>
              </a:rPr>
              <a:t>https://www.youtube.com/watch?v=YurHqWm6C8E</a:t>
            </a:r>
            <a:endParaRPr lang="en-US" dirty="0"/>
          </a:p>
        </p:txBody>
      </p:sp>
      <p:sp>
        <p:nvSpPr>
          <p:cNvPr id="4" name="Slide Number Placeholder 3"/>
          <p:cNvSpPr>
            <a:spLocks noGrp="1"/>
          </p:cNvSpPr>
          <p:nvPr>
            <p:ph type="sldNum" sz="quarter" idx="10"/>
          </p:nvPr>
        </p:nvSpPr>
        <p:spPr/>
        <p:txBody>
          <a:bodyPr/>
          <a:lstStyle/>
          <a:p>
            <a:fld id="{1BA20663-05BC-9641-876A-444C3A80588A}" type="slidenum">
              <a:rPr lang="en-US" smtClean="0"/>
              <a:t>11</a:t>
            </a:fld>
            <a:endParaRPr lang="en-US"/>
          </a:p>
        </p:txBody>
      </p:sp>
    </p:spTree>
    <p:extLst>
      <p:ext uri="{BB962C8B-B14F-4D97-AF65-F5344CB8AC3E}">
        <p14:creationId xmlns:p14="http://schemas.microsoft.com/office/powerpoint/2010/main" val="370120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Watch the beginning from </a:t>
            </a:r>
            <a:r>
              <a:rPr lang="en-US" sz="1200" i="1" kern="1200" baseline="0" dirty="0">
                <a:solidFill>
                  <a:schemeClr val="tx1"/>
                </a:solidFill>
                <a:effectLst/>
                <a:latin typeface="+mn-lt"/>
                <a:ea typeface="+mn-ea"/>
                <a:cs typeface="+mn-cs"/>
              </a:rPr>
              <a:t>Tower </a:t>
            </a:r>
            <a:r>
              <a:rPr lang="en-US" sz="1200" i="0" kern="1200" baseline="0" dirty="0">
                <a:solidFill>
                  <a:schemeClr val="tx1"/>
                </a:solidFill>
                <a:effectLst/>
                <a:latin typeface="+mn-lt"/>
                <a:ea typeface="+mn-ea"/>
                <a:cs typeface="+mn-cs"/>
              </a:rPr>
              <a:t>(2016)</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12</a:t>
            </a:fld>
            <a:endParaRPr lang="en-US"/>
          </a:p>
        </p:txBody>
      </p:sp>
    </p:spTree>
    <p:extLst>
      <p:ext uri="{BB962C8B-B14F-4D97-AF65-F5344CB8AC3E}">
        <p14:creationId xmlns:p14="http://schemas.microsoft.com/office/powerpoint/2010/main" val="296898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65315"/>
            <a:ext cx="4572000" cy="3429000"/>
          </a:xfrm>
        </p:spPr>
      </p:sp>
      <p:sp>
        <p:nvSpPr>
          <p:cNvPr id="3" name="Notes Placeholder 2"/>
          <p:cNvSpPr>
            <a:spLocks noGrp="1"/>
          </p:cNvSpPr>
          <p:nvPr>
            <p:ph type="body" idx="1"/>
          </p:nvPr>
        </p:nvSpPr>
        <p:spPr/>
        <p:txBody>
          <a:bodyPr/>
          <a:lstStyle/>
          <a:p>
            <a:pPr marL="171450" lvl="0" indent="-171450">
              <a:buFont typeface="Arial"/>
              <a:buChar char="•"/>
            </a:pPr>
            <a:r>
              <a:rPr lang="en-GB" sz="1200" kern="1200" dirty="0">
                <a:solidFill>
                  <a:schemeClr val="tx1"/>
                </a:solidFill>
                <a:effectLst/>
                <a:latin typeface="+mn-lt"/>
                <a:ea typeface="+mn-ea"/>
                <a:cs typeface="+mn-cs"/>
              </a:rPr>
              <a:t>Although</a:t>
            </a:r>
            <a:r>
              <a:rPr lang="en-GB" sz="1200" kern="1200" baseline="0" dirty="0">
                <a:solidFill>
                  <a:schemeClr val="tx1"/>
                </a:solidFill>
                <a:effectLst/>
                <a:latin typeface="+mn-lt"/>
                <a:ea typeface="+mn-ea"/>
                <a:cs typeface="+mn-cs"/>
              </a:rPr>
              <a:t> animation might seem to threaten the documentary form by ‘destabilising its claim to represent reality, Annabelle </a:t>
            </a:r>
            <a:r>
              <a:rPr lang="en-GB" sz="1200" kern="1200" baseline="0" dirty="0" err="1">
                <a:solidFill>
                  <a:schemeClr val="tx1"/>
                </a:solidFill>
                <a:effectLst/>
                <a:latin typeface="+mn-lt"/>
                <a:ea typeface="+mn-ea"/>
                <a:cs typeface="+mn-cs"/>
              </a:rPr>
              <a:t>Honess</a:t>
            </a:r>
            <a:r>
              <a:rPr lang="en-GB" sz="1200" kern="1200" baseline="0" dirty="0">
                <a:solidFill>
                  <a:schemeClr val="tx1"/>
                </a:solidFill>
                <a:effectLst/>
                <a:latin typeface="+mn-lt"/>
                <a:ea typeface="+mn-ea"/>
                <a:cs typeface="+mn-cs"/>
              </a:rPr>
              <a:t> Roes suggests the the opposite to be the case:</a:t>
            </a:r>
          </a:p>
          <a:p>
            <a:pPr marL="171450" lvl="0" indent="-171450">
              <a:buFont typeface="Arial"/>
              <a:buChar char="•"/>
            </a:pPr>
            <a:r>
              <a:rPr lang="en-US" sz="1200" b="0" kern="1200" dirty="0">
                <a:solidFill>
                  <a:schemeClr val="tx1"/>
                </a:solidFill>
                <a:effectLst/>
                <a:latin typeface="+mn-lt"/>
                <a:ea typeface="+mn-ea"/>
                <a:cs typeface="+mn-cs"/>
              </a:rPr>
              <a:t>‘Animation, in part through its material differences from live-action film, shifts and broadens the limits of what and how we can show about reality by offering new or alternative ways of seeing the world. It can present the conventional subject matter of documentary (the ‘world out there’ of observable events) in non-conventional subjective, conscious experience – subject matters traditionally outside of the documentary purview’ (Annabelle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Honess</a:t>
            </a:r>
            <a:r>
              <a:rPr lang="en-US" sz="1200" b="0" kern="1200" baseline="0" dirty="0">
                <a:solidFill>
                  <a:schemeClr val="tx1"/>
                </a:solidFill>
                <a:effectLst/>
                <a:latin typeface="+mn-lt"/>
                <a:ea typeface="+mn-ea"/>
                <a:cs typeface="+mn-cs"/>
              </a:rPr>
              <a:t> Roe, 2013: 1)</a:t>
            </a:r>
            <a:endParaRPr lang="en-IE" sz="1200" b="0" kern="1200" dirty="0">
              <a:solidFill>
                <a:schemeClr val="tx1"/>
              </a:solidFill>
              <a:effectLst/>
              <a:latin typeface="+mn-lt"/>
              <a:ea typeface="+mn-ea"/>
              <a:cs typeface="+mn-cs"/>
            </a:endParaRPr>
          </a:p>
          <a:p>
            <a:pPr marL="171450" indent="-171450">
              <a:buFont typeface="Arial"/>
              <a:buChar char="•"/>
            </a:pPr>
            <a:r>
              <a:rPr lang="en-US" sz="1200" b="0" kern="1200" dirty="0">
                <a:solidFill>
                  <a:schemeClr val="tx1"/>
                </a:solidFill>
                <a:effectLst/>
                <a:latin typeface="+mn-lt"/>
                <a:ea typeface="+mn-ea"/>
                <a:cs typeface="+mn-cs"/>
              </a:rPr>
              <a:t>But</a:t>
            </a:r>
            <a:r>
              <a:rPr lang="en-US" sz="1200" b="0" kern="1200" baseline="0" dirty="0">
                <a:solidFill>
                  <a:schemeClr val="tx1"/>
                </a:solidFill>
                <a:effectLst/>
                <a:latin typeface="+mn-lt"/>
                <a:ea typeface="+mn-ea"/>
                <a:cs typeface="+mn-cs"/>
              </a:rPr>
              <a:t> further to this, it can</a:t>
            </a:r>
            <a:r>
              <a:rPr lang="en-US" sz="1200" kern="1200" dirty="0">
                <a:solidFill>
                  <a:schemeClr val="tx1"/>
                </a:solidFill>
                <a:effectLst/>
                <a:latin typeface="+mn-lt"/>
                <a:ea typeface="+mn-ea"/>
                <a:cs typeface="+mn-cs"/>
              </a:rPr>
              <a:t> ‘conflate history, transcend geography and give insight into the mental states of other people.’ It can demonstrate subjective</a:t>
            </a:r>
            <a:r>
              <a:rPr lang="en-US" sz="1200" kern="1200" baseline="0" dirty="0">
                <a:solidFill>
                  <a:schemeClr val="tx1"/>
                </a:solidFill>
                <a:effectLst/>
                <a:latin typeface="+mn-lt"/>
                <a:ea typeface="+mn-ea"/>
                <a:cs typeface="+mn-cs"/>
              </a:rPr>
              <a:t> experience.</a:t>
            </a:r>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13</a:t>
            </a:fld>
            <a:endParaRPr lang="en-US"/>
          </a:p>
        </p:txBody>
      </p:sp>
    </p:spTree>
    <p:extLst>
      <p:ext uri="{BB962C8B-B14F-4D97-AF65-F5344CB8AC3E}">
        <p14:creationId xmlns:p14="http://schemas.microsoft.com/office/powerpoint/2010/main" val="283430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is little question that animated documentaries are animated films, whereas there is potential debate as to whether animation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acceptable mode of representation for documentary.’ 3</a:t>
            </a:r>
          </a:p>
          <a:p>
            <a:pPr lvl="0"/>
            <a:r>
              <a:rPr lang="en-US" sz="1200" kern="1200" dirty="0">
                <a:solidFill>
                  <a:schemeClr val="tx1"/>
                </a:solidFill>
                <a:effectLst/>
                <a:latin typeface="+mn-lt"/>
                <a:ea typeface="+mn-ea"/>
                <a:cs typeface="+mn-cs"/>
              </a:rPr>
              <a:t>Do you think that animation is an</a:t>
            </a:r>
            <a:r>
              <a:rPr lang="en-US" sz="1200" kern="1200" baseline="0" dirty="0">
                <a:solidFill>
                  <a:schemeClr val="tx1"/>
                </a:solidFill>
                <a:effectLst/>
                <a:latin typeface="+mn-lt"/>
                <a:ea typeface="+mn-ea"/>
                <a:cs typeface="+mn-cs"/>
              </a:rPr>
              <a:t> acceptable mode of representation for documentary? Why?</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Watch the beginning from </a:t>
            </a:r>
            <a:r>
              <a:rPr lang="en-US" sz="1200" i="1" kern="1200" baseline="0" dirty="0">
                <a:solidFill>
                  <a:schemeClr val="tx1"/>
                </a:solidFill>
                <a:effectLst/>
                <a:latin typeface="+mn-lt"/>
                <a:ea typeface="+mn-ea"/>
                <a:cs typeface="+mn-cs"/>
              </a:rPr>
              <a:t>Tower </a:t>
            </a:r>
            <a:r>
              <a:rPr lang="en-US" sz="1200" i="0" kern="1200" baseline="0" dirty="0">
                <a:solidFill>
                  <a:schemeClr val="tx1"/>
                </a:solidFill>
                <a:effectLst/>
                <a:latin typeface="+mn-lt"/>
                <a:ea typeface="+mn-ea"/>
                <a:cs typeface="+mn-cs"/>
              </a:rPr>
              <a:t>(2016)</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14</a:t>
            </a:fld>
            <a:endParaRPr lang="en-US"/>
          </a:p>
        </p:txBody>
      </p:sp>
    </p:spTree>
    <p:extLst>
      <p:ext uri="{BB962C8B-B14F-4D97-AF65-F5344CB8AC3E}">
        <p14:creationId xmlns:p14="http://schemas.microsoft.com/office/powerpoint/2010/main" val="115360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his book </a:t>
            </a:r>
            <a:r>
              <a:rPr lang="en-US" sz="1200" i="1" kern="1200" dirty="0">
                <a:solidFill>
                  <a:schemeClr val="tx1"/>
                </a:solidFill>
                <a:effectLst/>
                <a:latin typeface="+mn-lt"/>
                <a:ea typeface="+mn-ea"/>
                <a:cs typeface="+mn-cs"/>
              </a:rPr>
              <a:t>Blurred Boundaries,</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documentary theorist </a:t>
            </a:r>
            <a:r>
              <a:rPr lang="en-US" sz="1200" kern="1200" dirty="0">
                <a:solidFill>
                  <a:schemeClr val="tx1"/>
                </a:solidFill>
                <a:effectLst/>
                <a:latin typeface="+mn-lt"/>
                <a:ea typeface="+mn-ea"/>
                <a:cs typeface="+mn-cs"/>
              </a:rPr>
              <a:t>Bill Nichols writes</a:t>
            </a:r>
            <a:r>
              <a:rPr lang="en-US" sz="1200" kern="1200" baseline="0" dirty="0">
                <a:solidFill>
                  <a:schemeClr val="tx1"/>
                </a:solidFill>
                <a:effectLst/>
                <a:latin typeface="+mn-lt"/>
                <a:ea typeface="+mn-ea"/>
                <a:cs typeface="+mn-cs"/>
              </a:rPr>
              <a:t> that the</a:t>
            </a:r>
            <a:r>
              <a:rPr lang="en-US" sz="1200" kern="1200" dirty="0">
                <a:solidFill>
                  <a:schemeClr val="tx1"/>
                </a:solidFill>
                <a:effectLst/>
                <a:latin typeface="+mn-lt"/>
                <a:ea typeface="+mn-ea"/>
                <a:cs typeface="+mn-cs"/>
              </a:rPr>
              <a:t> the documentary ‘is depended on the specificity of its images for authenticity’ (1994: 29).</a:t>
            </a:r>
            <a:endParaRPr lang="en-IE"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As </a:t>
            </a:r>
            <a:r>
              <a:rPr lang="en-US" sz="1200" kern="1200" dirty="0" err="1">
                <a:solidFill>
                  <a:schemeClr val="tx1"/>
                </a:solidFill>
                <a:effectLst/>
                <a:latin typeface="+mn-lt"/>
                <a:ea typeface="+mn-ea"/>
                <a:cs typeface="+mn-cs"/>
              </a:rPr>
              <a:t>Honess</a:t>
            </a:r>
            <a:r>
              <a:rPr lang="en-US" sz="1200" kern="1200" dirty="0">
                <a:solidFill>
                  <a:schemeClr val="tx1"/>
                </a:solidFill>
                <a:effectLst/>
                <a:latin typeface="+mn-lt"/>
                <a:ea typeface="+mn-ea"/>
                <a:cs typeface="+mn-cs"/>
              </a:rPr>
              <a:t> Roe</a:t>
            </a:r>
            <a:r>
              <a:rPr lang="en-US" sz="1200" kern="1200" baseline="0" dirty="0">
                <a:solidFill>
                  <a:schemeClr val="tx1"/>
                </a:solidFill>
                <a:effectLst/>
                <a:latin typeface="+mn-lt"/>
                <a:ea typeface="+mn-ea"/>
                <a:cs typeface="+mn-cs"/>
              </a:rPr>
              <a:t> points out the a</a:t>
            </a:r>
            <a:r>
              <a:rPr lang="en-US" sz="1200" kern="1200" dirty="0">
                <a:solidFill>
                  <a:schemeClr val="tx1"/>
                </a:solidFill>
                <a:effectLst/>
                <a:latin typeface="+mn-lt"/>
                <a:ea typeface="+mn-ea"/>
                <a:cs typeface="+mn-cs"/>
              </a:rPr>
              <a:t>uthenticity of a documentary is ‘deeply linked to notions of realism and the idea that documentary images bear linked to notions of realism and the idea that documentary images bear evidence of events that actually happened, by virtue of the indexical relationship between image and reality</a:t>
            </a:r>
            <a:r>
              <a:rPr lang="en-US" sz="1200" kern="1200" baseline="0" dirty="0">
                <a:solidFill>
                  <a:schemeClr val="tx1"/>
                </a:solidFill>
                <a:effectLst/>
                <a:latin typeface="+mn-lt"/>
                <a:ea typeface="+mn-ea"/>
                <a:cs typeface="+mn-cs"/>
              </a:rPr>
              <a:t> (</a:t>
            </a:r>
            <a:r>
              <a:rPr lang="en-US" dirty="0" err="1"/>
              <a:t>Honess</a:t>
            </a:r>
            <a:r>
              <a:rPr lang="en-US" dirty="0"/>
              <a:t> Roe 2013, 3). As she further points out however,</a:t>
            </a:r>
            <a:r>
              <a:rPr lang="en-US" baseline="0" dirty="0"/>
              <a:t> a</a:t>
            </a:r>
            <a:r>
              <a:rPr lang="en-US" dirty="0"/>
              <a:t>nimation,</a:t>
            </a:r>
            <a:r>
              <a:rPr lang="en-US" baseline="0" dirty="0"/>
              <a:t> ‘</a:t>
            </a:r>
            <a:r>
              <a:rPr lang="en-US" sz="1200" kern="1200" dirty="0">
                <a:solidFill>
                  <a:schemeClr val="tx1"/>
                </a:solidFill>
                <a:effectLst/>
                <a:latin typeface="+mn-lt"/>
                <a:ea typeface="+mn-ea"/>
                <a:cs typeface="+mn-cs"/>
              </a:rPr>
              <a:t>presents problems for this documentary ontology and this means that animated documentaries do not fit easily into the received wisdom of what a documentary is’ (3).</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15</a:t>
            </a:fld>
            <a:endParaRPr lang="en-US"/>
          </a:p>
        </p:txBody>
      </p:sp>
    </p:spTree>
    <p:extLst>
      <p:ext uri="{BB962C8B-B14F-4D97-AF65-F5344CB8AC3E}">
        <p14:creationId xmlns:p14="http://schemas.microsoft.com/office/powerpoint/2010/main" val="302515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John Grierson, often referred to the father of animation infamously refers to documentary ‘as the creative treatment of actuality’ (1933: 8)</a:t>
            </a:r>
          </a:p>
          <a:p>
            <a:r>
              <a:rPr lang="en-US" sz="1200" kern="1200" dirty="0">
                <a:solidFill>
                  <a:schemeClr val="tx1"/>
                </a:solidFill>
                <a:effectLst/>
                <a:latin typeface="+mn-lt"/>
                <a:ea typeface="+mn-ea"/>
                <a:cs typeface="+mn-cs"/>
              </a:rPr>
              <a:t>Could</a:t>
            </a:r>
            <a:r>
              <a:rPr lang="en-US" sz="1200" kern="1200" baseline="0" dirty="0">
                <a:solidFill>
                  <a:schemeClr val="tx1"/>
                </a:solidFill>
                <a:effectLst/>
                <a:latin typeface="+mn-lt"/>
                <a:ea typeface="+mn-ea"/>
                <a:cs typeface="+mn-cs"/>
              </a:rPr>
              <a:t> we view </a:t>
            </a:r>
            <a:r>
              <a:rPr lang="en-US" sz="1200" kern="1200" dirty="0">
                <a:solidFill>
                  <a:schemeClr val="tx1"/>
                </a:solidFill>
                <a:effectLst/>
                <a:latin typeface="+mn-lt"/>
                <a:ea typeface="+mn-ea"/>
                <a:cs typeface="+mn-cs"/>
              </a:rPr>
              <a:t>Nichols and Grierson as helping us to think of animation as a viable means of documentary expression.</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16</a:t>
            </a:fld>
            <a:endParaRPr lang="en-US"/>
          </a:p>
        </p:txBody>
      </p:sp>
    </p:spTree>
    <p:extLst>
      <p:ext uri="{BB962C8B-B14F-4D97-AF65-F5344CB8AC3E}">
        <p14:creationId xmlns:p14="http://schemas.microsoft.com/office/powerpoint/2010/main" val="297131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20663-05BC-9641-876A-444C3A80588A}" type="slidenum">
              <a:rPr lang="en-US" smtClean="0"/>
              <a:t>17</a:t>
            </a:fld>
            <a:endParaRPr lang="en-US"/>
          </a:p>
        </p:txBody>
      </p:sp>
    </p:spTree>
    <p:extLst>
      <p:ext uri="{BB962C8B-B14F-4D97-AF65-F5344CB8AC3E}">
        <p14:creationId xmlns:p14="http://schemas.microsoft.com/office/powerpoint/2010/main" val="209003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Not</a:t>
            </a:r>
            <a:r>
              <a:rPr lang="en-US" sz="1200" kern="1200" baseline="0" dirty="0">
                <a:solidFill>
                  <a:schemeClr val="tx1"/>
                </a:solidFill>
                <a:effectLst/>
                <a:latin typeface="+mn-lt"/>
                <a:ea typeface="+mn-ea"/>
                <a:cs typeface="+mn-cs"/>
              </a:rPr>
              <a:t> all moving image texts that use animation can be considered to be animated documentaries even if they are ostensibly </a:t>
            </a:r>
            <a:r>
              <a:rPr lang="en-US" sz="1200" i="1" kern="1200" baseline="0" dirty="0">
                <a:solidFill>
                  <a:schemeClr val="tx1"/>
                </a:solidFill>
                <a:effectLst/>
                <a:latin typeface="+mn-lt"/>
                <a:ea typeface="+mn-ea"/>
                <a:cs typeface="+mn-cs"/>
              </a:rPr>
              <a:t>documentaries</a:t>
            </a:r>
            <a:r>
              <a:rPr lang="en-US" sz="1200" i="0" kern="1200" baseline="0" dirty="0">
                <a:solidFill>
                  <a:schemeClr val="tx1"/>
                </a:solidFill>
                <a:effectLst/>
                <a:latin typeface="+mn-lt"/>
                <a:ea typeface="+mn-ea"/>
                <a:cs typeface="+mn-cs"/>
              </a:rPr>
              <a:t>. The animation and documentary should </a:t>
            </a:r>
            <a:r>
              <a:rPr lang="en-US" sz="1200" kern="1200" dirty="0">
                <a:solidFill>
                  <a:schemeClr val="tx1"/>
                </a:solidFill>
                <a:effectLst/>
                <a:latin typeface="+mn-lt"/>
                <a:ea typeface="+mn-ea"/>
                <a:cs typeface="+mn-cs"/>
              </a:rPr>
              <a:t>cohere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into a single form ‘in which the animation works to enhance our knowledge of an aspect of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world and to the extent that the separation of the animation from the documentary is either impossible, or would render the inherent meaning of the film incomprehensible’  (</a:t>
            </a:r>
            <a:r>
              <a:rPr lang="en-US" sz="1200" kern="1200" dirty="0" err="1">
                <a:solidFill>
                  <a:schemeClr val="tx1"/>
                </a:solidFill>
                <a:effectLst/>
                <a:latin typeface="+mn-lt"/>
                <a:ea typeface="+mn-ea"/>
                <a:cs typeface="+mn-cs"/>
              </a:rPr>
              <a:t>Honess</a:t>
            </a:r>
            <a:r>
              <a:rPr lang="en-US" sz="1200" kern="1200" baseline="0" dirty="0">
                <a:solidFill>
                  <a:schemeClr val="tx1"/>
                </a:solidFill>
                <a:effectLst/>
                <a:latin typeface="+mn-lt"/>
                <a:ea typeface="+mn-ea"/>
                <a:cs typeface="+mn-cs"/>
              </a:rPr>
              <a:t> Roe: 10). With the </a:t>
            </a:r>
            <a:r>
              <a:rPr lang="en-US" sz="1200" kern="1200" dirty="0">
                <a:solidFill>
                  <a:schemeClr val="tx1"/>
                </a:solidFill>
                <a:effectLst/>
                <a:latin typeface="+mn-lt"/>
                <a:ea typeface="+mn-ea"/>
                <a:cs typeface="+mn-cs"/>
              </a:rPr>
              <a:t>exception</a:t>
            </a:r>
            <a:r>
              <a:rPr lang="en-US" sz="1200" kern="1200" baseline="0" dirty="0">
                <a:solidFill>
                  <a:schemeClr val="tx1"/>
                </a:solidFill>
                <a:effectLst/>
                <a:latin typeface="+mn-lt"/>
                <a:ea typeface="+mn-ea"/>
                <a:cs typeface="+mn-cs"/>
              </a:rPr>
              <a:t> of </a:t>
            </a:r>
            <a:r>
              <a:rPr lang="en-US" sz="1200" i="1" kern="1200" baseline="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Sinking of Lusitania </a:t>
            </a:r>
            <a:r>
              <a:rPr lang="en-US" sz="1200" i="0" kern="1200" dirty="0">
                <a:solidFill>
                  <a:schemeClr val="tx1"/>
                </a:solidFill>
                <a:effectLst/>
                <a:latin typeface="+mn-lt"/>
                <a:ea typeface="+mn-ea"/>
                <a:cs typeface="+mn-cs"/>
              </a:rPr>
              <a:t>few</a:t>
            </a:r>
            <a:r>
              <a:rPr lang="en-US" sz="1200" i="0" kern="1200" baseline="0" dirty="0">
                <a:solidFill>
                  <a:schemeClr val="tx1"/>
                </a:solidFill>
                <a:effectLst/>
                <a:latin typeface="+mn-lt"/>
                <a:ea typeface="+mn-ea"/>
                <a:cs typeface="+mn-cs"/>
              </a:rPr>
              <a:t> historical documentaries which employ animation do this.</a:t>
            </a:r>
            <a:endParaRPr lang="en-IE" sz="1200" i="0" kern="1200" baseline="0" dirty="0">
              <a:solidFill>
                <a:schemeClr val="tx1"/>
              </a:solidFill>
              <a:effectLst/>
              <a:latin typeface="+mn-lt"/>
              <a:ea typeface="+mn-ea"/>
              <a:cs typeface="+mn-cs"/>
            </a:endParaRPr>
          </a:p>
          <a:p>
            <a:pPr marL="171450" indent="-171450">
              <a:buFont typeface="Arial"/>
              <a:buChar char="•"/>
            </a:pPr>
            <a:r>
              <a:rPr lang="en-IE" sz="1200" i="0" kern="1200" baseline="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propaganda message of </a:t>
            </a:r>
            <a:r>
              <a:rPr lang="en-US" sz="1200" i="1" kern="1200" dirty="0">
                <a:solidFill>
                  <a:schemeClr val="tx1"/>
                </a:solidFill>
                <a:effectLst/>
                <a:latin typeface="+mn-lt"/>
                <a:ea typeface="+mn-ea"/>
                <a:cs typeface="+mn-cs"/>
              </a:rPr>
              <a:t>Why We Fight </a:t>
            </a:r>
            <a:r>
              <a:rPr lang="en-US" sz="1200" kern="1200" dirty="0">
                <a:solidFill>
                  <a:schemeClr val="tx1"/>
                </a:solidFill>
                <a:effectLst/>
                <a:latin typeface="+mn-lt"/>
                <a:ea typeface="+mn-ea"/>
                <a:cs typeface="+mn-cs"/>
              </a:rPr>
              <a:t>would still be conveyed without animation</a:t>
            </a:r>
            <a:endParaRPr lang="en-IE" sz="1200" kern="1200" dirty="0">
              <a:solidFill>
                <a:schemeClr val="tx1"/>
              </a:solidFill>
              <a:effectLst/>
              <a:latin typeface="+mn-lt"/>
              <a:ea typeface="+mn-ea"/>
              <a:cs typeface="+mn-cs"/>
            </a:endParaRPr>
          </a:p>
          <a:p>
            <a:pPr marL="171450" indent="-171450">
              <a:buFont typeface="Arial"/>
              <a:buChar char="•"/>
            </a:pPr>
            <a:r>
              <a:rPr lang="en-IE" sz="1200" kern="1200" dirty="0">
                <a:solidFill>
                  <a:schemeClr val="tx1"/>
                </a:solidFill>
                <a:effectLst/>
                <a:latin typeface="+mn-lt"/>
                <a:ea typeface="+mn-ea"/>
                <a:cs typeface="+mn-cs"/>
              </a:rPr>
              <a:t>However,</a:t>
            </a:r>
            <a:r>
              <a:rPr lang="en-IE" sz="1200" kern="1200" baseline="0" dirty="0">
                <a:solidFill>
                  <a:schemeClr val="tx1"/>
                </a:solidFill>
                <a:effectLst/>
                <a:latin typeface="+mn-lt"/>
                <a:ea typeface="+mn-ea"/>
                <a:cs typeface="+mn-cs"/>
              </a:rPr>
              <a:t> recent </a:t>
            </a:r>
            <a:r>
              <a:rPr lang="en-US" sz="1200" kern="1200" dirty="0">
                <a:solidFill>
                  <a:schemeClr val="tx1"/>
                </a:solidFill>
                <a:effectLst/>
                <a:latin typeface="+mn-lt"/>
                <a:ea typeface="+mn-ea"/>
                <a:cs typeface="+mn-cs"/>
              </a:rPr>
              <a:t>work such</a:t>
            </a:r>
            <a:r>
              <a:rPr lang="en-US" sz="1200" kern="1200" baseline="0" dirty="0">
                <a:solidFill>
                  <a:schemeClr val="tx1"/>
                </a:solidFill>
                <a:effectLst/>
                <a:latin typeface="+mn-lt"/>
                <a:ea typeface="+mn-ea"/>
                <a:cs typeface="+mn-cs"/>
              </a:rPr>
              <a:t> as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Waltz with Bashir</a:t>
            </a:r>
            <a:r>
              <a:rPr lang="en-US" sz="1200" kern="1200" dirty="0">
                <a:solidFill>
                  <a:schemeClr val="tx1"/>
                </a:solidFill>
                <a:effectLst/>
                <a:latin typeface="+mn-lt"/>
                <a:ea typeface="+mn-ea"/>
                <a:cs typeface="+mn-cs"/>
              </a:rPr>
              <a:t>  have ‘animation embedded into their very core’</a:t>
            </a:r>
            <a:r>
              <a:rPr lang="en-IE" sz="1200" kern="1200" dirty="0">
                <a:solidFill>
                  <a:schemeClr val="tx1"/>
                </a:solidFill>
                <a:effectLst/>
                <a:latin typeface="+mn-lt"/>
                <a:ea typeface="+mn-ea"/>
                <a:cs typeface="+mn-cs"/>
              </a:rPr>
              <a:t>,</a:t>
            </a:r>
            <a:r>
              <a:rPr lang="en-IE"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first person accounts of mental health issues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the </a:t>
            </a:r>
            <a:r>
              <a:rPr lang="en-US" sz="1200" i="1" kern="1200" dirty="0">
                <a:solidFill>
                  <a:schemeClr val="tx1"/>
                </a:solidFill>
                <a:effectLst/>
                <a:latin typeface="+mn-lt"/>
                <a:ea typeface="+mn-ea"/>
                <a:cs typeface="+mn-cs"/>
              </a:rPr>
              <a:t>Animated Minds </a:t>
            </a:r>
            <a:r>
              <a:rPr lang="en-US" sz="1200" i="0" kern="1200" dirty="0">
                <a:solidFill>
                  <a:schemeClr val="tx1"/>
                </a:solidFill>
                <a:effectLst/>
                <a:latin typeface="+mn-lt"/>
                <a:ea typeface="+mn-ea"/>
                <a:cs typeface="+mn-cs"/>
              </a:rPr>
              <a:t>television series</a:t>
            </a:r>
            <a:r>
              <a:rPr lang="en-US" sz="1200" i="0" kern="1200" baseline="0" dirty="0">
                <a:solidFill>
                  <a:schemeClr val="tx1"/>
                </a:solidFill>
                <a:effectLst/>
                <a:latin typeface="+mn-lt"/>
                <a:ea typeface="+mn-ea"/>
                <a:cs typeface="+mn-cs"/>
              </a:rPr>
              <a:t> commissioned by Channel 4</a:t>
            </a:r>
            <a:r>
              <a:rPr lang="en-US" sz="1200" kern="1200" dirty="0">
                <a:solidFill>
                  <a:schemeClr val="tx1"/>
                </a:solidFill>
                <a:effectLst/>
                <a:latin typeface="+mn-lt"/>
                <a:ea typeface="+mn-ea"/>
                <a:cs typeface="+mn-cs"/>
              </a:rPr>
              <a:t> are more than just radio doc</a:t>
            </a:r>
            <a:r>
              <a:rPr lang="en-GB" sz="1200" kern="1200" dirty="0" err="1">
                <a:solidFill>
                  <a:schemeClr val="tx1"/>
                </a:solidFill>
                <a:effectLst/>
                <a:latin typeface="+mn-lt"/>
                <a:ea typeface="+mn-ea"/>
                <a:cs typeface="+mn-cs"/>
              </a:rPr>
              <a:t>umentaries</a:t>
            </a:r>
            <a:r>
              <a:rPr lang="en-GB" sz="1200"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‘The animation adds something very specific to the way we interpret and understand the experiences being recounted’ (10)</a:t>
            </a:r>
            <a:endParaRPr lang="en-IE" sz="1200" kern="1200" dirty="0">
              <a:solidFill>
                <a:schemeClr val="tx1"/>
              </a:solidFill>
              <a:effectLst/>
              <a:latin typeface="+mn-lt"/>
              <a:ea typeface="+mn-ea"/>
              <a:cs typeface="+mn-cs"/>
            </a:endParaRPr>
          </a:p>
          <a:p>
            <a:pPr marL="171450" indent="-171450">
              <a:buFont typeface="Arial"/>
              <a:buChar char="•"/>
            </a:pP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BBC television series </a:t>
            </a:r>
            <a:r>
              <a:rPr lang="en-US" sz="1200" i="1" kern="1200" dirty="0">
                <a:solidFill>
                  <a:schemeClr val="tx1"/>
                </a:solidFill>
                <a:effectLst/>
                <a:latin typeface="+mn-lt"/>
                <a:ea typeface="+mn-ea"/>
                <a:cs typeface="+mn-cs"/>
              </a:rPr>
              <a:t>Walking with Dinosaurs ‘</a:t>
            </a:r>
            <a:r>
              <a:rPr lang="en-US" sz="1200" i="0" kern="1200" dirty="0">
                <a:solidFill>
                  <a:schemeClr val="tx1"/>
                </a:solidFill>
                <a:effectLst/>
                <a:latin typeface="+mn-lt"/>
                <a:ea typeface="+mn-ea"/>
                <a:cs typeface="+mn-cs"/>
              </a:rPr>
              <a:t>depends on it realistic animated reconstructions of prehistoric life, in a style that copies the familiar </a:t>
            </a:r>
            <a:r>
              <a:rPr lang="en-US" sz="1200" i="0" kern="1200" dirty="0" err="1">
                <a:solidFill>
                  <a:schemeClr val="tx1"/>
                </a:solidFill>
                <a:effectLst/>
                <a:latin typeface="+mn-lt"/>
                <a:ea typeface="+mn-ea"/>
                <a:cs typeface="+mn-cs"/>
              </a:rPr>
              <a:t>aesethetic</a:t>
            </a:r>
            <a:r>
              <a:rPr lang="en-US" sz="1200" i="0" kern="1200" dirty="0">
                <a:solidFill>
                  <a:schemeClr val="tx1"/>
                </a:solidFill>
                <a:effectLst/>
                <a:latin typeface="+mn-lt"/>
                <a:ea typeface="+mn-ea"/>
                <a:cs typeface="+mn-cs"/>
              </a:rPr>
              <a:t> of the way dinosaurs lived</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a:t>
            </a:r>
            <a:r>
              <a:rPr lang="en-US" sz="1200" i="0" kern="1200" dirty="0">
                <a:solidFill>
                  <a:schemeClr val="tx1"/>
                </a:solidFill>
                <a:effectLst/>
                <a:latin typeface="+mn-lt"/>
                <a:ea typeface="+mn-ea"/>
                <a:cs typeface="+mn-cs"/>
              </a:rPr>
              <a:t>11)</a:t>
            </a:r>
            <a:endParaRPr lang="en-IE" sz="1200" i="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18</a:t>
            </a:fld>
            <a:endParaRPr lang="en-US"/>
          </a:p>
        </p:txBody>
      </p:sp>
    </p:spTree>
    <p:extLst>
      <p:ext uri="{BB962C8B-B14F-4D97-AF65-F5344CB8AC3E}">
        <p14:creationId xmlns:p14="http://schemas.microsoft.com/office/powerpoint/2010/main" val="337794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err="1">
                <a:solidFill>
                  <a:schemeClr val="tx1"/>
                </a:solidFill>
                <a:effectLst/>
                <a:latin typeface="+mn-lt"/>
                <a:ea typeface="+mn-ea"/>
                <a:cs typeface="+mn-cs"/>
              </a:rPr>
              <a:t>Honess</a:t>
            </a:r>
            <a:r>
              <a:rPr lang="en-US" sz="1200" kern="1200" dirty="0">
                <a:solidFill>
                  <a:schemeClr val="tx1"/>
                </a:solidFill>
                <a:effectLst/>
                <a:latin typeface="+mn-lt"/>
                <a:ea typeface="+mn-ea"/>
                <a:cs typeface="+mn-cs"/>
              </a:rPr>
              <a:t> Roe suggests that ‘animation is a fruitful means of documentary representation in part because it creates a conflation of absence and excess. That is, the expected indexical imagery of documentary is absent, and in its place is animation, which can take multiple different forms, all with a materiality, aesthetics, and style that goes above and beyond merely ‘transcribing ‘ reality (a quality David </a:t>
            </a:r>
            <a:r>
              <a:rPr lang="en-US" sz="1200" kern="1200" dirty="0" err="1">
                <a:solidFill>
                  <a:schemeClr val="tx1"/>
                </a:solidFill>
                <a:effectLst/>
                <a:latin typeface="+mn-lt"/>
                <a:ea typeface="+mn-ea"/>
                <a:cs typeface="+mn-cs"/>
              </a:rPr>
              <a:t>Rodowick</a:t>
            </a:r>
            <a:r>
              <a:rPr lang="en-US" sz="1200" kern="1200" dirty="0">
                <a:solidFill>
                  <a:schemeClr val="tx1"/>
                </a:solidFill>
                <a:effectLst/>
                <a:latin typeface="+mn-lt"/>
                <a:ea typeface="+mn-ea"/>
                <a:cs typeface="+mn-cs"/>
              </a:rPr>
              <a:t> (2007) suggests is characteristic of the photography)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14)</a:t>
            </a:r>
            <a:endParaRPr lang="en-IE" sz="1200" kern="1200" dirty="0">
              <a:solidFill>
                <a:schemeClr val="tx1"/>
              </a:solidFill>
              <a:effectLst/>
              <a:latin typeface="+mn-lt"/>
              <a:ea typeface="+mn-ea"/>
              <a:cs typeface="+mn-cs"/>
            </a:endParaRPr>
          </a:p>
          <a:p>
            <a:pPr marL="171450" indent="-171450">
              <a:buFont typeface="Arial"/>
              <a:buChar char="•"/>
            </a:pP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BBC television series </a:t>
            </a:r>
            <a:r>
              <a:rPr lang="en-US" sz="1200" i="1" kern="1200" dirty="0">
                <a:solidFill>
                  <a:schemeClr val="tx1"/>
                </a:solidFill>
                <a:effectLst/>
                <a:latin typeface="+mn-lt"/>
                <a:ea typeface="+mn-ea"/>
                <a:cs typeface="+mn-cs"/>
              </a:rPr>
              <a:t>Walking with Dinosaurs ‘</a:t>
            </a:r>
            <a:r>
              <a:rPr lang="en-US" sz="1200" i="0" kern="1200" dirty="0">
                <a:solidFill>
                  <a:schemeClr val="tx1"/>
                </a:solidFill>
                <a:effectLst/>
                <a:latin typeface="+mn-lt"/>
                <a:ea typeface="+mn-ea"/>
                <a:cs typeface="+mn-cs"/>
              </a:rPr>
              <a:t>depends on it realistic animated reconstructions of prehistoric life, in a style that copies the familiar </a:t>
            </a:r>
            <a:r>
              <a:rPr lang="en-US" sz="1200" i="0" kern="1200" dirty="0" err="1">
                <a:solidFill>
                  <a:schemeClr val="tx1"/>
                </a:solidFill>
                <a:effectLst/>
                <a:latin typeface="+mn-lt"/>
                <a:ea typeface="+mn-ea"/>
                <a:cs typeface="+mn-cs"/>
              </a:rPr>
              <a:t>aesethetic</a:t>
            </a:r>
            <a:r>
              <a:rPr lang="en-US" sz="1200" i="0" kern="1200" dirty="0">
                <a:solidFill>
                  <a:schemeClr val="tx1"/>
                </a:solidFill>
                <a:effectLst/>
                <a:latin typeface="+mn-lt"/>
                <a:ea typeface="+mn-ea"/>
                <a:cs typeface="+mn-cs"/>
              </a:rPr>
              <a:t> of the way dinosaurs lived</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a:t>
            </a:r>
            <a:r>
              <a:rPr lang="en-US" sz="1200" i="0" kern="1200" dirty="0">
                <a:solidFill>
                  <a:schemeClr val="tx1"/>
                </a:solidFill>
                <a:effectLst/>
                <a:latin typeface="+mn-lt"/>
                <a:ea typeface="+mn-ea"/>
                <a:cs typeface="+mn-cs"/>
              </a:rPr>
              <a:t>11).</a:t>
            </a:r>
            <a:r>
              <a:rPr lang="en-US" sz="1200" i="0" kern="1200" baseline="0" dirty="0">
                <a:solidFill>
                  <a:schemeClr val="tx1"/>
                </a:solidFill>
                <a:effectLst/>
                <a:latin typeface="+mn-lt"/>
                <a:ea typeface="+mn-ea"/>
                <a:cs typeface="+mn-cs"/>
              </a:rPr>
              <a:t> It adopts the tropes of </a:t>
            </a:r>
            <a:r>
              <a:rPr lang="en-US" sz="1200" kern="1200" dirty="0">
                <a:solidFill>
                  <a:schemeClr val="tx1"/>
                </a:solidFill>
                <a:effectLst/>
                <a:latin typeface="+mn-lt"/>
                <a:ea typeface="+mn-ea"/>
                <a:cs typeface="+mn-cs"/>
              </a:rPr>
              <a:t>history documentaries and through conventional and didactic voiceover narration but it also uses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digital animation to reconstruct historic and contemporary events – mimics the look of reality and </a:t>
            </a:r>
            <a:r>
              <a:rPr lang="en-US" sz="1200" kern="1200" dirty="0" err="1">
                <a:solidFill>
                  <a:schemeClr val="tx1"/>
                </a:solidFill>
                <a:effectLst/>
                <a:latin typeface="+mn-lt"/>
                <a:ea typeface="+mn-ea"/>
                <a:cs typeface="+mn-cs"/>
              </a:rPr>
              <a:t>photoreality</a:t>
            </a:r>
            <a:r>
              <a:rPr lang="en-US" sz="1200"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19</a:t>
            </a:fld>
            <a:endParaRPr lang="en-US"/>
          </a:p>
        </p:txBody>
      </p:sp>
    </p:spTree>
    <p:extLst>
      <p:ext uri="{BB962C8B-B14F-4D97-AF65-F5344CB8AC3E}">
        <p14:creationId xmlns:p14="http://schemas.microsoft.com/office/powerpoint/2010/main" val="210216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Bella </a:t>
            </a:r>
            <a:r>
              <a:rPr lang="en-US" dirty="0" err="1"/>
              <a:t>Honess</a:t>
            </a:r>
            <a:r>
              <a:rPr lang="en-US" dirty="0"/>
              <a:t> Roe writes that some authors have</a:t>
            </a:r>
            <a:r>
              <a:rPr lang="en-US" baseline="0" dirty="0"/>
              <a:t> taken issue with the use of the term ‘documentary’ in relation to ‘animated documentaries’. (</a:t>
            </a:r>
            <a:r>
              <a:rPr lang="en-US" baseline="0" dirty="0" err="1"/>
              <a:t>Honess</a:t>
            </a:r>
            <a:r>
              <a:rPr lang="en-US" baseline="0" dirty="0"/>
              <a:t> Roe, 2016: 20)</a:t>
            </a:r>
          </a:p>
          <a:p>
            <a:r>
              <a:rPr lang="en-US" baseline="0" dirty="0"/>
              <a:t>Reception to Animated Documentary remains positive in the wake of the publication of </a:t>
            </a:r>
            <a:r>
              <a:rPr lang="en-US" baseline="0" dirty="0" err="1"/>
              <a:t>Honess</a:t>
            </a:r>
            <a:r>
              <a:rPr lang="en-US" baseline="0" dirty="0"/>
              <a:t> Roe’s 2013 book </a:t>
            </a:r>
            <a:r>
              <a:rPr lang="en-US" i="1" baseline="0" dirty="0"/>
              <a:t>Animated Documentary</a:t>
            </a:r>
            <a:r>
              <a:rPr lang="en-US" i="0" baseline="0" dirty="0"/>
              <a:t>. </a:t>
            </a:r>
          </a:p>
          <a:p>
            <a:r>
              <a:rPr lang="en-US" dirty="0">
                <a:hlinkClick r:id="rId3"/>
              </a:rPr>
              <a:t>https://vimeo.com/11661493</a:t>
            </a:r>
            <a:endParaRPr lang="en-US" dirty="0"/>
          </a:p>
        </p:txBody>
      </p:sp>
      <p:sp>
        <p:nvSpPr>
          <p:cNvPr id="4" name="Slide Number Placeholder 3"/>
          <p:cNvSpPr>
            <a:spLocks noGrp="1"/>
          </p:cNvSpPr>
          <p:nvPr>
            <p:ph type="sldNum" sz="quarter" idx="10"/>
          </p:nvPr>
        </p:nvSpPr>
        <p:spPr/>
        <p:txBody>
          <a:bodyPr/>
          <a:lstStyle/>
          <a:p>
            <a:fld id="{1BA20663-05BC-9641-876A-444C3A80588A}" type="slidenum">
              <a:rPr lang="en-US" smtClean="0"/>
              <a:t>20</a:t>
            </a:fld>
            <a:endParaRPr lang="en-US"/>
          </a:p>
        </p:txBody>
      </p:sp>
    </p:spTree>
    <p:extLst>
      <p:ext uri="{BB962C8B-B14F-4D97-AF65-F5344CB8AC3E}">
        <p14:creationId xmlns:p14="http://schemas.microsoft.com/office/powerpoint/2010/main" val="368966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20663-05BC-9641-876A-444C3A80588A}" type="slidenum">
              <a:rPr lang="en-US" smtClean="0"/>
              <a:t>3</a:t>
            </a:fld>
            <a:endParaRPr lang="en-US"/>
          </a:p>
        </p:txBody>
      </p:sp>
    </p:spTree>
    <p:extLst>
      <p:ext uri="{BB962C8B-B14F-4D97-AF65-F5344CB8AC3E}">
        <p14:creationId xmlns:p14="http://schemas.microsoft.com/office/powerpoint/2010/main" val="91881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kern="1200" dirty="0">
                <a:solidFill>
                  <a:schemeClr val="tx1"/>
                </a:solidFill>
                <a:effectLst/>
              </a:rPr>
              <a:t>“animated documentaries do not easily into the received wisdom of what a documentary is” (</a:t>
            </a:r>
            <a:r>
              <a:rPr lang="en-US" sz="1100" b="0" kern="1200" dirty="0" err="1">
                <a:solidFill>
                  <a:schemeClr val="tx1"/>
                </a:solidFill>
                <a:effectLst/>
              </a:rPr>
              <a:t>Honess</a:t>
            </a:r>
            <a:r>
              <a:rPr lang="en-US" sz="1100" b="0" kern="1200" dirty="0">
                <a:solidFill>
                  <a:schemeClr val="tx1"/>
                </a:solidFill>
                <a:effectLst/>
              </a:rPr>
              <a:t> Roe, 2013, p. 3). </a:t>
            </a:r>
          </a:p>
          <a:p>
            <a:pPr marL="171450" indent="-171450">
              <a:buFont typeface="Arial"/>
              <a:buChar char="•"/>
            </a:pPr>
            <a:r>
              <a:rPr lang="en-US" sz="1100" b="0" kern="1200" dirty="0">
                <a:solidFill>
                  <a:schemeClr val="tx1"/>
                </a:solidFill>
                <a:effectLst/>
              </a:rPr>
              <a:t>In a 2014 article Christina </a:t>
            </a:r>
            <a:r>
              <a:rPr lang="en-US" sz="1100" b="0" kern="1200" dirty="0" err="1">
                <a:solidFill>
                  <a:schemeClr val="tx1"/>
                </a:solidFill>
                <a:effectLst/>
              </a:rPr>
              <a:t>Formenti</a:t>
            </a:r>
            <a:r>
              <a:rPr lang="en-US" sz="1100" b="0" kern="1200" dirty="0">
                <a:solidFill>
                  <a:schemeClr val="tx1"/>
                </a:solidFill>
                <a:effectLst/>
              </a:rPr>
              <a:t> asserts</a:t>
            </a:r>
            <a:r>
              <a:rPr lang="en-US" sz="1100" b="0" kern="1200" baseline="0" dirty="0">
                <a:solidFill>
                  <a:schemeClr val="tx1"/>
                </a:solidFill>
                <a:effectLst/>
              </a:rPr>
              <a:t> that due to the </a:t>
            </a:r>
            <a:r>
              <a:rPr lang="en-US" sz="1100" b="0" kern="1200" dirty="0">
                <a:solidFill>
                  <a:schemeClr val="tx1"/>
                </a:solidFill>
                <a:effectLst/>
              </a:rPr>
              <a:t>“necessity of justifying the animated documentary’s allocation within the documentary realm” (p. 103</a:t>
            </a:r>
            <a:r>
              <a:rPr lang="en-US" sz="1100" dirty="0"/>
              <a:t>Christina </a:t>
            </a:r>
            <a:r>
              <a:rPr lang="en-US" sz="1100" dirty="0" err="1"/>
              <a:t>Formenti</a:t>
            </a:r>
            <a:r>
              <a:rPr lang="en-US" sz="1100" dirty="0"/>
              <a:t> locates it in the realm of </a:t>
            </a:r>
            <a:r>
              <a:rPr lang="en-US" sz="1100" dirty="0" err="1"/>
              <a:t>docu</a:t>
            </a:r>
            <a:r>
              <a:rPr lang="en-US" sz="1100" dirty="0"/>
              <a:t>-fiction to do what she perceives as the lack of objectivity of what we observe on screen and the need to justify</a:t>
            </a:r>
            <a:r>
              <a:rPr lang="en-US" sz="1100" baseline="0" dirty="0"/>
              <a:t> the animated documentaries position within a documentary tradition</a:t>
            </a:r>
            <a:r>
              <a:rPr lang="en-US" sz="1100" dirty="0"/>
              <a:t> (2014: 108-110)</a:t>
            </a:r>
          </a:p>
          <a:p>
            <a:pPr marL="171450" indent="-171450">
              <a:buFont typeface="Arial"/>
              <a:buChar char="•"/>
            </a:pPr>
            <a:r>
              <a:rPr lang="en-US" sz="1100" dirty="0"/>
              <a:t>This</a:t>
            </a:r>
            <a:r>
              <a:rPr lang="en-US" sz="1100" baseline="0" dirty="0"/>
              <a:t> </a:t>
            </a:r>
            <a:r>
              <a:rPr lang="en-US" sz="1100" baseline="0" dirty="0" err="1"/>
              <a:t>e</a:t>
            </a:r>
            <a:r>
              <a:rPr lang="en-US" sz="1100" dirty="0" err="1"/>
              <a:t>hoes</a:t>
            </a:r>
            <a:r>
              <a:rPr lang="en-US" sz="1100" dirty="0"/>
              <a:t> the responses of other theorists such as Paul Wells</a:t>
            </a:r>
            <a:r>
              <a:rPr lang="en-US" sz="1100" baseline="0" dirty="0"/>
              <a:t> who </a:t>
            </a:r>
            <a:r>
              <a:rPr lang="en-US" sz="1100" i="0" dirty="0">
                <a:solidFill>
                  <a:prstClr val="black"/>
                </a:solidFill>
                <a:latin typeface="ArialMT"/>
              </a:rPr>
              <a:t>claims that ‘the very subjectivity involved in producing animation […] means that any aspiration towards suggesting reality in animation becomes difficult to execute. For example, the intention to create “documentary” in animation is inhibited by the fact that the medium cannot be objective.’ At its best, animation can show a documentary tendency, by mimicking the conventions of live-action documentary film and engaging with social reality (Wells 1998: 27-28).</a:t>
            </a:r>
            <a:endParaRPr lang="en-US" sz="1100" dirty="0"/>
          </a:p>
          <a:p>
            <a:pPr marL="171450" indent="-171450">
              <a:buFont typeface="Arial"/>
              <a:buChar char="•"/>
            </a:pPr>
            <a:r>
              <a:rPr lang="en-US" sz="1100" baseline="0" dirty="0"/>
              <a:t>However, </a:t>
            </a:r>
            <a:r>
              <a:rPr lang="en-US" sz="1100" baseline="0" dirty="0" err="1"/>
              <a:t>Honess</a:t>
            </a:r>
            <a:r>
              <a:rPr lang="en-US" sz="1100" baseline="0" dirty="0"/>
              <a:t> Roe points out ‘</a:t>
            </a:r>
            <a:r>
              <a:rPr lang="mr-IN" sz="1100" baseline="0" dirty="0"/>
              <a:t>…</a:t>
            </a:r>
            <a:r>
              <a:rPr lang="en-GB" sz="1100" baseline="0" dirty="0"/>
              <a:t> animation does not fit in their preconceived notion of what a documentary should look like and the relationship between what they expect to see on screen and what (supposedly happened in reality.’ 22. For these animated documentaries are not documentary enough. This attitude is rooted in the widely held assumptions that “documentaries should be observational, unobtrusive, truthful, bear witness to actual events, contain interviews and, even, be objective.” (p. 3)</a:t>
            </a:r>
            <a:endParaRPr lang="en-US" sz="1100" baseline="0" dirty="0"/>
          </a:p>
          <a:p>
            <a:pPr marL="171450" indent="-171450">
              <a:buFont typeface="Arial"/>
              <a:buChar char="•"/>
            </a:pPr>
            <a:r>
              <a:rPr lang="en-US" sz="1100" baseline="0" dirty="0"/>
              <a:t>Do you consider this </a:t>
            </a:r>
            <a:r>
              <a:rPr lang="en-US" sz="1100" dirty="0"/>
              <a:t>Is this view</a:t>
            </a:r>
            <a:r>
              <a:rPr lang="en-US" sz="1100" baseline="0" dirty="0"/>
              <a:t> to be</a:t>
            </a:r>
            <a:r>
              <a:rPr lang="en-US" sz="1100" dirty="0"/>
              <a:t> outmoded or unrealistic?</a:t>
            </a:r>
          </a:p>
          <a:p>
            <a:pPr marL="171450" indent="-171450">
              <a:buFont typeface="Arial"/>
              <a:buChar char="•"/>
            </a:pPr>
            <a:r>
              <a:rPr lang="en-US" sz="1100" b="0" kern="1200" dirty="0">
                <a:solidFill>
                  <a:schemeClr val="tx1"/>
                </a:solidFill>
                <a:effectLst/>
              </a:rPr>
              <a:t>Remember</a:t>
            </a:r>
            <a:r>
              <a:rPr lang="en-US" sz="1100" b="0" kern="1200" baseline="0" dirty="0">
                <a:solidFill>
                  <a:schemeClr val="tx1"/>
                </a:solidFill>
                <a:effectLst/>
              </a:rPr>
              <a:t> </a:t>
            </a:r>
            <a:r>
              <a:rPr lang="en-US" sz="1100" b="0" kern="1200" dirty="0">
                <a:solidFill>
                  <a:schemeClr val="tx1"/>
                </a:solidFill>
                <a:effectLst/>
              </a:rPr>
              <a:t>John Grierson’s 1933 definition of documentary as “the creative treatment of actuality” </a:t>
            </a:r>
          </a:p>
          <a:p>
            <a:pPr marL="171450" indent="-171450">
              <a:buFont typeface="Arial"/>
              <a:buChar char="•"/>
            </a:pPr>
            <a:r>
              <a:rPr lang="en-US" sz="1100" b="0" kern="1200" dirty="0">
                <a:solidFill>
                  <a:schemeClr val="tx1"/>
                </a:solidFill>
                <a:effectLst/>
              </a:rPr>
              <a:t>Do</a:t>
            </a:r>
            <a:r>
              <a:rPr lang="en-US" sz="1100" b="0" kern="1200" baseline="0" dirty="0">
                <a:solidFill>
                  <a:schemeClr val="tx1"/>
                </a:solidFill>
                <a:effectLst/>
              </a:rPr>
              <a:t> you think that the a</a:t>
            </a:r>
            <a:r>
              <a:rPr lang="en-US" sz="1100" dirty="0"/>
              <a:t>ssumption</a:t>
            </a:r>
            <a:r>
              <a:rPr lang="en-US" sz="1100" baseline="0" dirty="0"/>
              <a:t> regarding what a documentary should look like have changed and evolved over the years? If so, how?</a:t>
            </a:r>
          </a:p>
          <a:p>
            <a:endParaRPr lang="en-US" sz="1100" dirty="0"/>
          </a:p>
        </p:txBody>
      </p:sp>
      <p:sp>
        <p:nvSpPr>
          <p:cNvPr id="4" name="Slide Number Placeholder 3"/>
          <p:cNvSpPr>
            <a:spLocks noGrp="1"/>
          </p:cNvSpPr>
          <p:nvPr>
            <p:ph type="sldNum" sz="quarter" idx="10"/>
          </p:nvPr>
        </p:nvSpPr>
        <p:spPr/>
        <p:txBody>
          <a:bodyPr/>
          <a:lstStyle/>
          <a:p>
            <a:fld id="{1BA20663-05BC-9641-876A-444C3A80588A}" type="slidenum">
              <a:rPr lang="en-US" smtClean="0"/>
              <a:t>21</a:t>
            </a:fld>
            <a:endParaRPr lang="en-US"/>
          </a:p>
        </p:txBody>
      </p:sp>
    </p:spTree>
    <p:extLst>
      <p:ext uri="{BB962C8B-B14F-4D97-AF65-F5344CB8AC3E}">
        <p14:creationId xmlns:p14="http://schemas.microsoft.com/office/powerpoint/2010/main" val="105895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kern="1200" dirty="0">
                <a:solidFill>
                  <a:schemeClr val="tx1"/>
                </a:solidFill>
                <a:effectLst/>
              </a:rPr>
              <a:t>two issues that critics repeatedly, if not overly frequently, express regarding animated documentary. </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0" kern="1200" dirty="0">
                <a:solidFill>
                  <a:schemeClr val="tx1"/>
                </a:solidFill>
                <a:effectLst/>
              </a:rPr>
              <a:t>audience response:</a:t>
            </a:r>
            <a:r>
              <a:rPr lang="en-US" b="0" kern="1200" baseline="0" dirty="0">
                <a:solidFill>
                  <a:schemeClr val="tx1"/>
                </a:solidFill>
                <a:effectLst/>
              </a:rPr>
              <a:t> </a:t>
            </a:r>
            <a:r>
              <a:rPr lang="en-US" dirty="0"/>
              <a:t>‘the concern that animation is a “layer” that prevents the audience from directly engaging with the participants or story of an animated documentary (or, as it is sometimes expressed, “reality”)’ (</a:t>
            </a:r>
            <a:r>
              <a:rPr lang="en-US" dirty="0" err="1"/>
              <a:t>Honess</a:t>
            </a:r>
            <a:r>
              <a:rPr lang="en-US" dirty="0"/>
              <a:t> Roe, 2016: 23)</a:t>
            </a:r>
            <a:endParaRPr lang="en-US" b="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22</a:t>
            </a:fld>
            <a:endParaRPr lang="en-US"/>
          </a:p>
        </p:txBody>
      </p:sp>
    </p:spTree>
    <p:extLst>
      <p:ext uri="{BB962C8B-B14F-4D97-AF65-F5344CB8AC3E}">
        <p14:creationId xmlns:p14="http://schemas.microsoft.com/office/powerpoint/2010/main" val="156478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en-US" dirty="0"/>
              <a:t>Technical proficiency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It</a:t>
            </a:r>
            <a:r>
              <a:rPr lang="en-US" baseline="0" dirty="0"/>
              <a:t> is no longer unusual to see reality animated.</a:t>
            </a:r>
            <a:endParaRPr lang="en-US" dirty="0"/>
          </a:p>
          <a:p>
            <a:pPr marL="171450" indent="-171450">
              <a:buFont typeface="Arial"/>
              <a:buChar char="•"/>
            </a:pPr>
            <a:r>
              <a:rPr lang="en-US" dirty="0"/>
              <a:t>There is a concern that animation</a:t>
            </a:r>
            <a:r>
              <a:rPr lang="en-US" baseline="0" dirty="0"/>
              <a:t> becomes more commonplace in documentary it could potentially lead to laziness and is often simply bolted onto an existing animated soundtrack </a:t>
            </a:r>
            <a:r>
              <a:rPr lang="en-GB" baseline="0" dirty="0"/>
              <a:t>so that the ‘animated documentary’ becomes in effect an</a:t>
            </a:r>
            <a:r>
              <a:rPr lang="en-US" baseline="0" dirty="0"/>
              <a:t> illustrated radio documentary. (animations for the BBC’s </a:t>
            </a:r>
            <a:r>
              <a:rPr lang="en-US" i="1" baseline="0" dirty="0"/>
              <a:t>History of Ideas</a:t>
            </a:r>
            <a:r>
              <a:rPr lang="en-US" i="0" baseline="0" dirty="0"/>
              <a:t>)</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https://www.youtube.com/playlist?list=PLLiykcLllCgPE0q9BiMexLFj-1rq9GUwX</a:t>
            </a:r>
            <a:endParaRPr lang="en-US" b="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23</a:t>
            </a:fld>
            <a:endParaRPr lang="en-US"/>
          </a:p>
        </p:txBody>
      </p:sp>
    </p:spTree>
    <p:extLst>
      <p:ext uri="{BB962C8B-B14F-4D97-AF65-F5344CB8AC3E}">
        <p14:creationId xmlns:p14="http://schemas.microsoft.com/office/powerpoint/2010/main" val="1564786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20663-05BC-9641-876A-444C3A80588A}" type="slidenum">
              <a:rPr lang="en-US" smtClean="0"/>
              <a:t>24</a:t>
            </a:fld>
            <a:endParaRPr lang="en-US"/>
          </a:p>
        </p:txBody>
      </p:sp>
    </p:spTree>
    <p:extLst>
      <p:ext uri="{BB962C8B-B14F-4D97-AF65-F5344CB8AC3E}">
        <p14:creationId xmlns:p14="http://schemas.microsoft.com/office/powerpoint/2010/main" val="184064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a:buChar char="•"/>
              <a:defRPr/>
            </a:pPr>
            <a:r>
              <a:rPr lang="en-US" sz="1200" dirty="0"/>
              <a:t>Could animated documentary potentially detract from the seriousness of the situation? </a:t>
            </a:r>
          </a:p>
          <a:p>
            <a:pPr marL="171450" indent="-171450">
              <a:spcBef>
                <a:spcPts val="0"/>
              </a:spcBef>
              <a:buFont typeface="Arial"/>
              <a:buChar char="•"/>
              <a:defRPr/>
            </a:pPr>
            <a:r>
              <a:rPr lang="en-US" sz="1200" dirty="0"/>
              <a:t>Could  it prevent a direct engagement with the factual content of an animated documentary?</a:t>
            </a:r>
          </a:p>
          <a:p>
            <a:pPr marL="171450" indent="-171450">
              <a:spcBef>
                <a:spcPts val="0"/>
              </a:spcBef>
              <a:buFont typeface="Arial"/>
              <a:buChar char="•"/>
              <a:defRPr/>
            </a:pPr>
            <a:r>
              <a:rPr lang="en-US" sz="1200" dirty="0"/>
              <a:t>Could this be positive?</a:t>
            </a:r>
          </a:p>
          <a:p>
            <a:pPr marL="171450" indent="-171450">
              <a:spcBef>
                <a:spcPts val="0"/>
              </a:spcBef>
              <a:buFont typeface="Arial"/>
              <a:buChar char="•"/>
              <a:defRPr/>
            </a:pPr>
            <a:r>
              <a:rPr lang="en-US" sz="1200" dirty="0"/>
              <a:t>There is a historical attitude that animation is for children and is not suited to grown up material? How far do you agree/disagree with this?</a:t>
            </a:r>
          </a:p>
          <a:p>
            <a:pPr marL="171450" indent="-171450">
              <a:spcBef>
                <a:spcPts val="0"/>
              </a:spcBef>
              <a:buFont typeface="Arial"/>
              <a:buChar char="•"/>
              <a:defRPr/>
            </a:pPr>
            <a:r>
              <a:rPr lang="en-US" sz="1200" dirty="0"/>
              <a:t>Could it lead to a more universal level of identification? Why do you think this might be?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25</a:t>
            </a:fld>
            <a:endParaRPr lang="en-US"/>
          </a:p>
        </p:txBody>
      </p:sp>
    </p:spTree>
    <p:extLst>
      <p:ext uri="{BB962C8B-B14F-4D97-AF65-F5344CB8AC3E}">
        <p14:creationId xmlns:p14="http://schemas.microsoft.com/office/powerpoint/2010/main" val="156478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Let’s begin with a question: </a:t>
            </a:r>
            <a:r>
              <a:rPr lang="en-US" dirty="0"/>
              <a:t>What do you consider to constitute an animated documentary? What do the words ‘animated’ and ‘documentary’ conjure</a:t>
            </a:r>
            <a:r>
              <a:rPr lang="en-US" baseline="0" dirty="0"/>
              <a:t> up for you?</a:t>
            </a:r>
            <a:endParaRPr lang="en-US" dirty="0"/>
          </a:p>
          <a:p>
            <a:pPr marL="171450" lvl="0" indent="-171450">
              <a:buFont typeface="Arial"/>
              <a:buChar char="•"/>
            </a:pPr>
            <a:endParaRPr lang="en-US" sz="1200" kern="1200" dirty="0">
              <a:solidFill>
                <a:schemeClr val="tx1"/>
              </a:solidFill>
              <a:effectLst/>
              <a:latin typeface="+mn-lt"/>
              <a:ea typeface="+mn-ea"/>
              <a:cs typeface="+mn-cs"/>
            </a:endParaRPr>
          </a:p>
          <a:p>
            <a:endParaRPr lang="en-US" dirty="0"/>
          </a:p>
          <a:p>
            <a:endParaRPr lang="en-US" i="0" baseline="0" dirty="0"/>
          </a:p>
        </p:txBody>
      </p:sp>
      <p:sp>
        <p:nvSpPr>
          <p:cNvPr id="4" name="Slide Number Placeholder 3"/>
          <p:cNvSpPr>
            <a:spLocks noGrp="1"/>
          </p:cNvSpPr>
          <p:nvPr>
            <p:ph type="sldNum" sz="quarter" idx="10"/>
          </p:nvPr>
        </p:nvSpPr>
        <p:spPr/>
        <p:txBody>
          <a:bodyPr/>
          <a:lstStyle/>
          <a:p>
            <a:fld id="{1BA20663-05BC-9641-876A-444C3A80588A}" type="slidenum">
              <a:rPr lang="en-US" smtClean="0"/>
              <a:t>4</a:t>
            </a:fld>
            <a:endParaRPr lang="en-US"/>
          </a:p>
        </p:txBody>
      </p:sp>
    </p:spTree>
    <p:extLst>
      <p:ext uri="{BB962C8B-B14F-4D97-AF65-F5344CB8AC3E}">
        <p14:creationId xmlns:p14="http://schemas.microsoft.com/office/powerpoint/2010/main" val="198510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Honess</a:t>
            </a:r>
            <a:r>
              <a:rPr lang="en-US" sz="1200" kern="1200" dirty="0">
                <a:solidFill>
                  <a:schemeClr val="tx1"/>
                </a:solidFill>
                <a:effectLst/>
                <a:latin typeface="+mn-lt"/>
                <a:ea typeface="+mn-ea"/>
                <a:cs typeface="+mn-cs"/>
              </a:rPr>
              <a:t> Roe’s Taxonomy of animated documentary</a:t>
            </a:r>
          </a:p>
          <a:p>
            <a:r>
              <a:rPr lang="en-US" sz="1200" kern="1200" dirty="0">
                <a:solidFill>
                  <a:schemeClr val="tx1"/>
                </a:solidFill>
                <a:effectLst/>
                <a:latin typeface="+mn-lt"/>
                <a:ea typeface="+mn-ea"/>
                <a:cs typeface="+mn-cs"/>
              </a:rPr>
              <a:t>According to </a:t>
            </a:r>
            <a:r>
              <a:rPr lang="en-US" sz="1200" kern="1200" dirty="0" err="1">
                <a:solidFill>
                  <a:schemeClr val="tx1"/>
                </a:solidFill>
                <a:effectLst/>
                <a:latin typeface="+mn-lt"/>
                <a:ea typeface="+mn-ea"/>
                <a:cs typeface="+mn-cs"/>
              </a:rPr>
              <a:t>Honess</a:t>
            </a:r>
            <a:r>
              <a:rPr lang="en-US" sz="1200" kern="1200" dirty="0">
                <a:solidFill>
                  <a:schemeClr val="tx1"/>
                </a:solidFill>
                <a:effectLst/>
                <a:latin typeface="+mn-lt"/>
                <a:ea typeface="+mn-ea"/>
                <a:cs typeface="+mn-cs"/>
              </a:rPr>
              <a:t> Roe,</a:t>
            </a:r>
            <a:r>
              <a:rPr lang="en-US" sz="1200" kern="1200" baseline="0" dirty="0">
                <a:solidFill>
                  <a:schemeClr val="tx1"/>
                </a:solidFill>
                <a:effectLst/>
                <a:latin typeface="+mn-lt"/>
                <a:ea typeface="+mn-ea"/>
                <a:cs typeface="+mn-cs"/>
              </a:rPr>
              <a:t> something can be considered to be an animated documentary if it fulfills the following criteria.</a:t>
            </a:r>
            <a:endParaRPr lang="en-IE"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has been recorded or created frame by frame</a:t>
            </a:r>
            <a:endParaRPr lang="en-IE"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is about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world rather than </a:t>
            </a:r>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world wholly imagined by its creator</a:t>
            </a:r>
            <a:endParaRPr lang="en-IE"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has been presented as a documentary by its producers and/or received as a documentary by audiences, festivals or critics</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development of the animated documentary as a form in its own right</a:t>
            </a:r>
            <a:endParaRPr lang="en-IE"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BA20663-05BC-9641-876A-444C3A80588A}" type="slidenum">
              <a:rPr lang="en-US" smtClean="0"/>
              <a:t>5</a:t>
            </a:fld>
            <a:endParaRPr lang="en-US"/>
          </a:p>
        </p:txBody>
      </p:sp>
    </p:spTree>
    <p:extLst>
      <p:ext uri="{BB962C8B-B14F-4D97-AF65-F5344CB8AC3E}">
        <p14:creationId xmlns:p14="http://schemas.microsoft.com/office/powerpoint/2010/main" val="264613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I mentioned at the beginning of this lecture the employment of animation within a non-fiction context stretches back to the early history of animation. </a:t>
            </a: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In</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1918,</a:t>
            </a:r>
            <a:r>
              <a:rPr lang="en-US" sz="1200" kern="1200" baseline="0" dirty="0">
                <a:solidFill>
                  <a:schemeClr val="tx1"/>
                </a:solidFill>
                <a:effectLst/>
                <a:latin typeface="+mn-lt"/>
                <a:ea typeface="+mn-ea"/>
                <a:cs typeface="+mn-cs"/>
              </a:rPr>
              <a:t> animator</a:t>
            </a:r>
            <a:r>
              <a:rPr lang="en-US" sz="1200" kern="1200" dirty="0">
                <a:solidFill>
                  <a:schemeClr val="tx1"/>
                </a:solidFill>
                <a:effectLst/>
                <a:latin typeface="+mn-lt"/>
                <a:ea typeface="+mn-ea"/>
                <a:cs typeface="+mn-cs"/>
              </a:rPr>
              <a:t> Winsor Mc Cay created what</a:t>
            </a:r>
            <a:r>
              <a:rPr lang="en-US" sz="1200" kern="1200" baseline="0" dirty="0">
                <a:solidFill>
                  <a:schemeClr val="tx1"/>
                </a:solidFill>
                <a:effectLst/>
                <a:latin typeface="+mn-lt"/>
                <a:ea typeface="+mn-ea"/>
                <a:cs typeface="+mn-cs"/>
              </a:rPr>
              <a:t> is generally agreed to be the </a:t>
            </a:r>
            <a:r>
              <a:rPr lang="en-US" sz="1200" kern="1200" dirty="0">
                <a:solidFill>
                  <a:schemeClr val="tx1"/>
                </a:solidFill>
                <a:effectLst/>
                <a:latin typeface="+mn-lt"/>
                <a:ea typeface="+mn-ea"/>
                <a:cs typeface="+mn-cs"/>
              </a:rPr>
              <a:t>first animated documentary, </a:t>
            </a:r>
            <a:r>
              <a:rPr lang="en-US" sz="1200" i="1" kern="1200" dirty="0">
                <a:solidFill>
                  <a:schemeClr val="tx1"/>
                </a:solidFill>
                <a:effectLst/>
                <a:latin typeface="+mn-lt"/>
                <a:ea typeface="+mn-ea"/>
                <a:cs typeface="+mn-cs"/>
              </a:rPr>
              <a:t>The Sinking of the Lusitania</a:t>
            </a:r>
          </a:p>
          <a:p>
            <a:pPr marL="171450" indent="-171450">
              <a:buFont typeface="Arial"/>
              <a:buChar cha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=0Ugk348jStc</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sinking of the Lusitania was shocking event but</a:t>
            </a:r>
            <a:r>
              <a:rPr lang="en-US" sz="1200" kern="1200" baseline="0" dirty="0">
                <a:solidFill>
                  <a:schemeClr val="tx1"/>
                </a:solidFill>
                <a:effectLst/>
                <a:latin typeface="+mn-lt"/>
                <a:ea typeface="+mn-ea"/>
                <a:cs typeface="+mn-cs"/>
              </a:rPr>
              <a:t> there was a</a:t>
            </a:r>
            <a:r>
              <a:rPr lang="en-US" sz="1200" kern="1200" dirty="0">
                <a:solidFill>
                  <a:schemeClr val="tx1"/>
                </a:solidFill>
                <a:effectLst/>
                <a:latin typeface="+mn-lt"/>
                <a:ea typeface="+mn-ea"/>
                <a:cs typeface="+mn-cs"/>
              </a:rPr>
              <a:t> lack of recorded footage of the incident</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err="1">
                <a:solidFill>
                  <a:schemeClr val="tx1"/>
                </a:solidFill>
                <a:effectLst/>
                <a:latin typeface="+mn-lt"/>
                <a:ea typeface="+mn-ea"/>
                <a:cs typeface="+mn-cs"/>
              </a:rPr>
              <a:t>McCay</a:t>
            </a:r>
            <a:r>
              <a:rPr lang="en-US" sz="1200" kern="1200" dirty="0">
                <a:solidFill>
                  <a:schemeClr val="tx1"/>
                </a:solidFill>
                <a:effectLst/>
                <a:latin typeface="+mn-lt"/>
                <a:ea typeface="+mn-ea"/>
                <a:cs typeface="+mn-cs"/>
              </a:rPr>
              <a:t> recreated the events, as retold by survivors, using animation</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film differs from his usual animation style to suit the subject matter</a:t>
            </a:r>
            <a:endParaRPr lang="en-IE" sz="1200" kern="1200" dirty="0">
              <a:solidFill>
                <a:schemeClr val="tx1"/>
              </a:solidFill>
              <a:effectLst/>
              <a:latin typeface="+mn-lt"/>
              <a:ea typeface="+mn-ea"/>
              <a:cs typeface="+mn-cs"/>
            </a:endParaRPr>
          </a:p>
          <a:p>
            <a:pPr marL="171450" lvl="0" indent="-171450">
              <a:buFont typeface="Arial"/>
              <a:buChar char="•"/>
            </a:pPr>
            <a:r>
              <a:rPr lang="en-IE" sz="120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 resembles non-fiction media of the time – newsreels, newspaper illustrations </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Interestingly</a:t>
            </a:r>
            <a:r>
              <a:rPr lang="en-US" sz="1200" kern="1200" baseline="0" dirty="0">
                <a:solidFill>
                  <a:schemeClr val="tx1"/>
                </a:solidFill>
                <a:effectLst/>
                <a:latin typeface="+mn-lt"/>
                <a:ea typeface="+mn-ea"/>
                <a:cs typeface="+mn-cs"/>
              </a:rPr>
              <a:t> it begins with a </a:t>
            </a:r>
            <a:r>
              <a:rPr lang="en-US" sz="1200" kern="1200" dirty="0">
                <a:solidFill>
                  <a:schemeClr val="tx1"/>
                </a:solidFill>
                <a:effectLst/>
                <a:latin typeface="+mn-lt"/>
                <a:ea typeface="+mn-ea"/>
                <a:cs typeface="+mn-cs"/>
              </a:rPr>
              <a:t>live-action prologue with </a:t>
            </a:r>
            <a:r>
              <a:rPr lang="en-US" sz="1200" kern="1200" dirty="0" err="1">
                <a:solidFill>
                  <a:schemeClr val="tx1"/>
                </a:solidFill>
                <a:effectLst/>
                <a:latin typeface="+mn-lt"/>
                <a:ea typeface="+mn-ea"/>
                <a:cs typeface="+mn-cs"/>
              </a:rPr>
              <a:t>McCay</a:t>
            </a:r>
            <a:r>
              <a:rPr lang="en-US" sz="1200" kern="1200" dirty="0">
                <a:solidFill>
                  <a:schemeClr val="tx1"/>
                </a:solidFill>
                <a:effectLst/>
                <a:latin typeface="+mn-lt"/>
                <a:ea typeface="+mn-ea"/>
                <a:cs typeface="+mn-cs"/>
              </a:rPr>
              <a:t> and his </a:t>
            </a:r>
            <a:r>
              <a:rPr lang="en-US" sz="1200" kern="1200" dirty="0" err="1">
                <a:solidFill>
                  <a:schemeClr val="tx1"/>
                </a:solidFill>
                <a:effectLst/>
                <a:latin typeface="+mn-lt"/>
                <a:ea typeface="+mn-ea"/>
                <a:cs typeface="+mn-cs"/>
              </a:rPr>
              <a:t>collegues</a:t>
            </a:r>
            <a:r>
              <a:rPr lang="en-US" sz="1200" kern="1200" dirty="0">
                <a:solidFill>
                  <a:schemeClr val="tx1"/>
                </a:solidFill>
                <a:effectLst/>
                <a:latin typeface="+mn-lt"/>
                <a:ea typeface="+mn-ea"/>
                <a:cs typeface="+mn-cs"/>
              </a:rPr>
              <a:t> working on the film’s images</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err="1">
                <a:solidFill>
                  <a:schemeClr val="tx1"/>
                </a:solidFill>
                <a:effectLst/>
                <a:latin typeface="+mn-lt"/>
                <a:ea typeface="+mn-ea"/>
                <a:cs typeface="+mn-cs"/>
              </a:rPr>
              <a:t>McCay</a:t>
            </a:r>
            <a:r>
              <a:rPr lang="en-US" sz="1200" kern="1200" dirty="0">
                <a:solidFill>
                  <a:schemeClr val="tx1"/>
                </a:solidFill>
                <a:effectLst/>
                <a:latin typeface="+mn-lt"/>
                <a:ea typeface="+mn-ea"/>
                <a:cs typeface="+mn-cs"/>
              </a:rPr>
              <a:t> makes no distinction between live-action and animation in terms of their ability to show us reality</a:t>
            </a:r>
          </a:p>
          <a:p>
            <a:pPr marL="171450" lvl="0" indent="-171450">
              <a:buFont typeface="Arial"/>
              <a:buChar cha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emonstrates an early use of animation as a substitute for missing live-action material</a:t>
            </a:r>
            <a:endParaRPr lang="en-IE" sz="1200" kern="1200" dirty="0">
              <a:solidFill>
                <a:schemeClr val="tx1"/>
              </a:solidFill>
              <a:effectLst/>
              <a:latin typeface="+mn-lt"/>
              <a:ea typeface="+mn-ea"/>
              <a:cs typeface="+mn-cs"/>
            </a:endParaRPr>
          </a:p>
          <a:p>
            <a:pPr marL="0" indent="0">
              <a:buFont typeface="Arial"/>
              <a:buNone/>
            </a:pPr>
            <a:endParaRPr lang="en-US" dirty="0"/>
          </a:p>
          <a:p>
            <a:pPr marL="171450" indent="-171450">
              <a:buFont typeface="Arial"/>
              <a:buChar char="•"/>
            </a:pPr>
            <a:endParaRPr lang="en-US" dirty="0"/>
          </a:p>
          <a:p>
            <a:r>
              <a:rPr lang="en-US" dirty="0"/>
              <a:t>https://</a:t>
            </a:r>
            <a:r>
              <a:rPr lang="en-US" dirty="0" err="1"/>
              <a:t>www.youtube.com</a:t>
            </a:r>
            <a:r>
              <a:rPr lang="en-US" dirty="0"/>
              <a:t>/</a:t>
            </a:r>
            <a:r>
              <a:rPr lang="en-US" dirty="0" err="1"/>
              <a:t>watch?v</a:t>
            </a:r>
            <a:r>
              <a:rPr lang="en-US" dirty="0"/>
              <a:t>=zvXdp6HRXQs</a:t>
            </a:r>
          </a:p>
        </p:txBody>
      </p:sp>
      <p:sp>
        <p:nvSpPr>
          <p:cNvPr id="4" name="Slide Number Placeholder 3"/>
          <p:cNvSpPr>
            <a:spLocks noGrp="1"/>
          </p:cNvSpPr>
          <p:nvPr>
            <p:ph type="sldNum" sz="quarter" idx="10"/>
          </p:nvPr>
        </p:nvSpPr>
        <p:spPr/>
        <p:txBody>
          <a:bodyPr/>
          <a:lstStyle/>
          <a:p>
            <a:fld id="{1BA20663-05BC-9641-876A-444C3A80588A}" type="slidenum">
              <a:rPr lang="en-US" smtClean="0"/>
              <a:t>6</a:t>
            </a:fld>
            <a:endParaRPr lang="en-US"/>
          </a:p>
        </p:txBody>
      </p:sp>
    </p:spTree>
    <p:extLst>
      <p:ext uri="{BB962C8B-B14F-4D97-AF65-F5344CB8AC3E}">
        <p14:creationId xmlns:p14="http://schemas.microsoft.com/office/powerpoint/2010/main" val="177126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Animation has historically been used as a tool of illustration and clarification in factual films. </a:t>
            </a:r>
            <a:endParaRPr lang="en-IE" sz="1200" kern="1200" dirty="0">
              <a:solidFill>
                <a:schemeClr val="tx1"/>
              </a:solidFill>
              <a:effectLst/>
              <a:latin typeface="+mn-lt"/>
              <a:ea typeface="+mn-ea"/>
              <a:cs typeface="+mn-cs"/>
            </a:endParaRPr>
          </a:p>
          <a:p>
            <a:pPr marL="171450" lvl="0" indent="-171450">
              <a:buFont typeface="Arial"/>
              <a:buChar char="•"/>
            </a:pPr>
            <a:r>
              <a:rPr lang="en-US" sz="1200" i="0" kern="1200" dirty="0">
                <a:solidFill>
                  <a:schemeClr val="tx1"/>
                </a:solidFill>
                <a:effectLst/>
                <a:latin typeface="+mn-lt"/>
                <a:ea typeface="+mn-ea"/>
                <a:cs typeface="+mn-cs"/>
              </a:rPr>
              <a:t>For example, in 1915</a:t>
            </a:r>
            <a:r>
              <a:rPr lang="en-US" sz="1200" i="0" kern="1200" baseline="0" dirty="0">
                <a:solidFill>
                  <a:schemeClr val="tx1"/>
                </a:solidFill>
                <a:effectLst/>
                <a:latin typeface="+mn-lt"/>
                <a:ea typeface="+mn-ea"/>
                <a:cs typeface="+mn-cs"/>
              </a:rPr>
              <a:t> Percy Smith was commissioned to make a series of short films such as </a:t>
            </a:r>
            <a:r>
              <a:rPr lang="en-US" sz="1200" i="1" kern="1200" dirty="0">
                <a:solidFill>
                  <a:schemeClr val="tx1"/>
                </a:solidFill>
                <a:effectLst/>
                <a:latin typeface="+mn-lt"/>
                <a:ea typeface="+mn-ea"/>
                <a:cs typeface="+mn-cs"/>
              </a:rPr>
              <a:t>Fight for the Dardanelles (</a:t>
            </a:r>
            <a:r>
              <a:rPr lang="en-US" sz="1200" kern="1200" dirty="0">
                <a:solidFill>
                  <a:schemeClr val="tx1"/>
                </a:solidFill>
                <a:effectLst/>
                <a:latin typeface="+mn-lt"/>
                <a:ea typeface="+mn-ea"/>
                <a:cs typeface="+mn-cs"/>
              </a:rPr>
              <a:t>1915) to depict battles of the first world war</a:t>
            </a:r>
            <a:endParaRPr lang="en-IE" sz="1200" kern="1200" dirty="0">
              <a:solidFill>
                <a:schemeClr val="tx1"/>
              </a:solidFill>
              <a:effectLst/>
              <a:latin typeface="+mn-lt"/>
              <a:ea typeface="+mn-ea"/>
              <a:cs typeface="+mn-cs"/>
            </a:endParaRPr>
          </a:p>
          <a:p>
            <a:pPr marL="171450" lvl="0" indent="-171450">
              <a:buFont typeface="Arial"/>
              <a:buChar char="•"/>
            </a:pPr>
            <a:r>
              <a:rPr lang="en-IE" sz="1200" i="0" kern="1200" baseline="0" dirty="0">
                <a:solidFill>
                  <a:schemeClr val="tx1"/>
                </a:solidFill>
                <a:effectLst/>
                <a:latin typeface="+mn-lt"/>
                <a:ea typeface="+mn-ea"/>
                <a:cs typeface="+mn-cs"/>
              </a:rPr>
              <a:t>In the US </a:t>
            </a:r>
            <a:r>
              <a:rPr lang="en-US" sz="1200" i="0" kern="1200" dirty="0">
                <a:solidFill>
                  <a:schemeClr val="tx1"/>
                </a:solidFill>
                <a:effectLst/>
                <a:latin typeface="+mn-lt"/>
                <a:ea typeface="+mn-ea"/>
                <a:cs typeface="+mn-cs"/>
              </a:rPr>
              <a:t>Max Fleischer was</a:t>
            </a:r>
            <a:r>
              <a:rPr lang="en-US" sz="1200" i="0" kern="1200" baseline="0" dirty="0">
                <a:solidFill>
                  <a:schemeClr val="tx1"/>
                </a:solidFill>
                <a:effectLst/>
                <a:latin typeface="+mn-lt"/>
                <a:ea typeface="+mn-ea"/>
                <a:cs typeface="+mn-cs"/>
              </a:rPr>
              <a:t> creating </a:t>
            </a:r>
            <a:r>
              <a:rPr lang="en-US" sz="1200" kern="1200" dirty="0">
                <a:solidFill>
                  <a:schemeClr val="tx1"/>
                </a:solidFill>
                <a:effectLst/>
                <a:latin typeface="+mn-lt"/>
                <a:ea typeface="+mn-ea"/>
                <a:cs typeface="+mn-cs"/>
              </a:rPr>
              <a:t>animated films for the military as early as 1917 in order</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train soldiers heading to battle in Europe</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NFBC – commissioned Disney to make films to promote the Canadian war effort </a:t>
            </a:r>
          </a:p>
          <a:p>
            <a:pPr marL="171450" lvl="0" indent="-171450">
              <a:buFont typeface="Arial"/>
              <a:buChar char="•"/>
            </a:pPr>
            <a:r>
              <a:rPr lang="en-US" sz="1200" kern="1200" dirty="0">
                <a:solidFill>
                  <a:schemeClr val="tx1"/>
                </a:solidFill>
                <a:effectLst/>
                <a:latin typeface="+mn-lt"/>
                <a:ea typeface="+mn-ea"/>
                <a:cs typeface="+mn-cs"/>
              </a:rPr>
              <a:t>Subsequently the US government commissioned Disney to make numerous educational and training films during the war </a:t>
            </a:r>
          </a:p>
          <a:p>
            <a:pPr marL="171450" lvl="0" indent="-171450">
              <a:buFont typeface="Arial"/>
              <a:buChar char="•"/>
            </a:pPr>
            <a:r>
              <a:rPr lang="en-US" sz="1200" kern="1200" dirty="0">
                <a:solidFill>
                  <a:schemeClr val="tx1"/>
                </a:solidFill>
                <a:effectLst/>
                <a:latin typeface="+mn-lt"/>
                <a:ea typeface="+mn-ea"/>
                <a:cs typeface="+mn-cs"/>
              </a:rPr>
              <a:t>Disney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provided the animated sections for Fran</a:t>
            </a:r>
            <a:r>
              <a:rPr lang="en-US" sz="1200" kern="1200" baseline="0" dirty="0">
                <a:solidFill>
                  <a:schemeClr val="tx1"/>
                </a:solidFill>
                <a:effectLst/>
                <a:latin typeface="+mn-lt"/>
                <a:ea typeface="+mn-ea"/>
                <a:cs typeface="+mn-cs"/>
              </a:rPr>
              <a:t>k Capra’s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Why We Fight </a:t>
            </a:r>
            <a:r>
              <a:rPr lang="en-US" sz="1200" i="0" kern="1200" dirty="0">
                <a:solidFill>
                  <a:schemeClr val="tx1"/>
                </a:solidFill>
                <a:effectLst/>
                <a:latin typeface="+mn-lt"/>
                <a:ea typeface="+mn-ea"/>
                <a:cs typeface="+mn-cs"/>
              </a:rPr>
              <a:t>series</a:t>
            </a:r>
            <a:r>
              <a:rPr lang="en-US" sz="1200" i="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films – animated maps, illustrations of military equipment, diagrams – military strategy</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As </a:t>
            </a:r>
            <a:r>
              <a:rPr lang="en-US" sz="1200" kern="1200" dirty="0" err="1">
                <a:solidFill>
                  <a:schemeClr val="tx1"/>
                </a:solidFill>
                <a:effectLst/>
                <a:latin typeface="+mn-lt"/>
                <a:ea typeface="+mn-ea"/>
                <a:cs typeface="+mn-cs"/>
              </a:rPr>
              <a:t>Honess</a:t>
            </a:r>
            <a:r>
              <a:rPr lang="en-US" sz="1200" kern="1200" baseline="0" dirty="0">
                <a:solidFill>
                  <a:schemeClr val="tx1"/>
                </a:solidFill>
                <a:effectLst/>
                <a:latin typeface="+mn-lt"/>
                <a:ea typeface="+mn-ea"/>
                <a:cs typeface="+mn-cs"/>
              </a:rPr>
              <a:t> Roe points out </a:t>
            </a:r>
            <a:r>
              <a:rPr lang="en-US" sz="1200" kern="1200" dirty="0">
                <a:solidFill>
                  <a:schemeClr val="tx1"/>
                </a:solidFill>
                <a:effectLst/>
                <a:latin typeface="+mn-lt"/>
                <a:ea typeface="+mn-ea"/>
                <a:cs typeface="+mn-cs"/>
              </a:rPr>
              <a:t>‘This use of animation demonstrates that envisioned information is easier to understand and retain, and that much factual information is communicated more efficiently via animation than the spoken word’ (8)</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A20663-05BC-9641-876A-444C3A80588A}" type="slidenum">
              <a:rPr lang="en-US" smtClean="0"/>
              <a:t>7</a:t>
            </a:fld>
            <a:endParaRPr lang="en-US"/>
          </a:p>
        </p:txBody>
      </p:sp>
    </p:spTree>
    <p:extLst>
      <p:ext uri="{BB962C8B-B14F-4D97-AF65-F5344CB8AC3E}">
        <p14:creationId xmlns:p14="http://schemas.microsoft.com/office/powerpoint/2010/main" val="167902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IE" sz="1200" kern="1200" dirty="0">
                <a:solidFill>
                  <a:schemeClr val="tx1"/>
                </a:solidFill>
                <a:effectLst/>
                <a:latin typeface="+mn-lt"/>
                <a:ea typeface="+mn-ea"/>
                <a:cs typeface="+mn-cs"/>
              </a:rPr>
              <a:t>T</a:t>
            </a:r>
            <a:r>
              <a:rPr lang="en-US" sz="1200" kern="1200" dirty="0" err="1">
                <a:solidFill>
                  <a:schemeClr val="tx1"/>
                </a:solidFill>
                <a:effectLst/>
                <a:latin typeface="+mn-lt"/>
                <a:ea typeface="+mn-ea"/>
                <a:cs typeface="+mn-cs"/>
              </a:rPr>
              <a:t>hese</a:t>
            </a:r>
            <a:r>
              <a:rPr lang="en-US" sz="1200" kern="1200" dirty="0">
                <a:solidFill>
                  <a:schemeClr val="tx1"/>
                </a:solidFill>
                <a:effectLst/>
                <a:latin typeface="+mn-lt"/>
                <a:ea typeface="+mn-ea"/>
                <a:cs typeface="+mn-cs"/>
              </a:rPr>
              <a:t> films conveyed more than facts through their use of animation – symbolism, visual association, </a:t>
            </a:r>
            <a:r>
              <a:rPr lang="en-US" sz="1200" kern="1200" dirty="0" err="1">
                <a:solidFill>
                  <a:schemeClr val="tx1"/>
                </a:solidFill>
                <a:effectLst/>
                <a:latin typeface="+mn-lt"/>
                <a:ea typeface="+mn-ea"/>
                <a:cs typeface="+mn-cs"/>
              </a:rPr>
              <a:t>colour</a:t>
            </a:r>
            <a:endParaRPr lang="en-IE"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Prelude to War</a:t>
            </a:r>
            <a:r>
              <a:rPr lang="en-US" sz="1200" kern="1200" dirty="0">
                <a:solidFill>
                  <a:schemeClr val="tx1"/>
                </a:solidFill>
                <a:effectLst/>
                <a:latin typeface="+mn-lt"/>
                <a:ea typeface="+mn-ea"/>
                <a:cs typeface="+mn-cs"/>
              </a:rPr>
              <a:t> 1942 – black inky stain spreads across Japan, Italy and Germany</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20663-05BC-9641-876A-444C3A80588A}" type="slidenum">
              <a:rPr lang="en-US" smtClean="0"/>
              <a:t>8</a:t>
            </a:fld>
            <a:endParaRPr lang="en-US"/>
          </a:p>
        </p:txBody>
      </p:sp>
    </p:spTree>
    <p:extLst>
      <p:ext uri="{BB962C8B-B14F-4D97-AF65-F5344CB8AC3E}">
        <p14:creationId xmlns:p14="http://schemas.microsoft.com/office/powerpoint/2010/main" val="331481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Animation</a:t>
            </a:r>
            <a:r>
              <a:rPr lang="en-US" sz="1200" kern="1200" baseline="0" dirty="0">
                <a:solidFill>
                  <a:schemeClr val="tx1"/>
                </a:solidFill>
                <a:effectLst/>
                <a:latin typeface="+mn-lt"/>
                <a:ea typeface="+mn-ea"/>
                <a:cs typeface="+mn-cs"/>
              </a:rPr>
              <a:t> is employed </a:t>
            </a:r>
            <a:r>
              <a:rPr lang="en-US" sz="1200" kern="1200" dirty="0">
                <a:solidFill>
                  <a:schemeClr val="tx1"/>
                </a:solidFill>
                <a:effectLst/>
                <a:latin typeface="+mn-lt"/>
                <a:ea typeface="+mn-ea"/>
                <a:cs typeface="+mn-cs"/>
              </a:rPr>
              <a:t>in many contemporary documentaries to ‘clarify, explain, illustrate and </a:t>
            </a:r>
            <a:r>
              <a:rPr lang="en-US" sz="1200" kern="1200" dirty="0" err="1">
                <a:solidFill>
                  <a:schemeClr val="tx1"/>
                </a:solidFill>
                <a:effectLst/>
                <a:latin typeface="+mn-lt"/>
                <a:ea typeface="+mn-ea"/>
                <a:cs typeface="+mn-cs"/>
              </a:rPr>
              <a:t>emphasise</a:t>
            </a:r>
            <a:r>
              <a:rPr lang="en-US" sz="1200" kern="1200" dirty="0">
                <a:solidFill>
                  <a:schemeClr val="tx1"/>
                </a:solidFill>
                <a:effectLst/>
                <a:latin typeface="+mn-lt"/>
                <a:ea typeface="+mn-ea"/>
                <a:cs typeface="+mn-cs"/>
              </a:rPr>
              <a:t>’’( 9)</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‘This illustrative function of animation has become commonplace to the point of being inconspicuous’</a:t>
            </a:r>
          </a:p>
          <a:p>
            <a:pPr marL="171450" lvl="0" indent="-171450">
              <a:buFont typeface="Arial"/>
              <a:buChar char="•"/>
            </a:pPr>
            <a:r>
              <a:rPr lang="en-US" sz="1200" kern="1200" dirty="0">
                <a:solidFill>
                  <a:schemeClr val="tx1"/>
                </a:solidFill>
                <a:effectLst/>
                <a:latin typeface="+mn-lt"/>
                <a:ea typeface="+mn-ea"/>
                <a:cs typeface="+mn-cs"/>
              </a:rPr>
              <a:t>Natural history, science and history programming now use digital animation as a matter of course to bring to life objects and events that are impossible to capture with the live-action camera. </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BBC </a:t>
            </a:r>
            <a:r>
              <a:rPr lang="en-US" sz="1200" i="1" kern="1200" dirty="0">
                <a:solidFill>
                  <a:schemeClr val="tx1"/>
                </a:solidFill>
                <a:effectLst/>
                <a:latin typeface="+mn-lt"/>
                <a:ea typeface="+mn-ea"/>
                <a:cs typeface="+mn-cs"/>
              </a:rPr>
              <a:t>Wonders of the Solar System </a:t>
            </a:r>
            <a:r>
              <a:rPr lang="en-US" sz="1200" kern="1200" dirty="0">
                <a:solidFill>
                  <a:schemeClr val="tx1"/>
                </a:solidFill>
                <a:effectLst/>
                <a:latin typeface="+mn-lt"/>
                <a:ea typeface="+mn-ea"/>
                <a:cs typeface="+mn-cs"/>
              </a:rPr>
              <a:t>2010 – displays CGI close-ups of far-off planets that would be impossible to film or photograph 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=NUfd7RLMScU</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i="0" dirty="0"/>
              <a:t>John</a:t>
            </a:r>
            <a:r>
              <a:rPr lang="en-US" i="0" baseline="0" dirty="0"/>
              <a:t> Sutherland Studios </a:t>
            </a:r>
            <a:r>
              <a:rPr lang="en-US" i="1" dirty="0"/>
              <a:t>A is for Atom </a:t>
            </a:r>
            <a:r>
              <a:rPr lang="en-US" i="0" dirty="0"/>
              <a:t>(1953)</a:t>
            </a:r>
            <a:r>
              <a:rPr lang="en-US" i="0" baseline="0" dirty="0"/>
              <a:t> educates audiences about nuclear energy and its use during peacetime, something that at the time of its production was not possible to photograph https://</a:t>
            </a:r>
            <a:r>
              <a:rPr lang="en-US" i="0" baseline="0" dirty="0" err="1"/>
              <a:t>www.youtube.com</a:t>
            </a:r>
            <a:r>
              <a:rPr lang="en-US" i="0" baseline="0" dirty="0"/>
              <a:t>/</a:t>
            </a:r>
            <a:r>
              <a:rPr lang="en-US" i="0" baseline="0" dirty="0" err="1"/>
              <a:t>watch?v</a:t>
            </a:r>
            <a:r>
              <a:rPr lang="en-US" i="0" baseline="0" dirty="0"/>
              <a:t>=</a:t>
            </a:r>
            <a:r>
              <a:rPr lang="en-US" i="0" baseline="0" dirty="0" err="1"/>
              <a:t>Gi-ItrJISQE</a:t>
            </a:r>
            <a:endParaRPr lang="en-US" i="0" baseline="0"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a:solidFill>
                  <a:schemeClr val="tx1"/>
                </a:solidFill>
                <a:effectLst/>
                <a:latin typeface="+mn-lt"/>
                <a:ea typeface="+mn-ea"/>
                <a:cs typeface="+mn-cs"/>
              </a:rPr>
              <a:t>seen by over seven million people in this version and a shortened ten-minute theatrical cut.</a:t>
            </a:r>
            <a:r>
              <a:rPr lang="en-US" i="0" baseline="0" dirty="0"/>
              <a:t> </a:t>
            </a:r>
            <a:endParaRPr lang="en-IE"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Can be use for ‘ironic interjection’ Bowling for Columbine or even a sit-com like </a:t>
            </a:r>
            <a:r>
              <a:rPr lang="en-US" sz="1200" i="1" kern="1200" dirty="0">
                <a:solidFill>
                  <a:schemeClr val="tx1"/>
                </a:solidFill>
                <a:effectLst/>
                <a:latin typeface="+mn-lt"/>
                <a:ea typeface="+mn-ea"/>
                <a:cs typeface="+mn-cs"/>
              </a:rPr>
              <a:t>Black-</a:t>
            </a:r>
            <a:r>
              <a:rPr lang="en-US" sz="1200" i="1" kern="1200" dirty="0" err="1">
                <a:solidFill>
                  <a:schemeClr val="tx1"/>
                </a:solidFill>
                <a:effectLst/>
                <a:latin typeface="+mn-lt"/>
                <a:ea typeface="+mn-ea"/>
                <a:cs typeface="+mn-cs"/>
              </a:rPr>
              <a:t>ish</a:t>
            </a:r>
            <a:r>
              <a:rPr lang="en-IE" sz="1200" kern="1200" baseline="0" dirty="0">
                <a:solidFill>
                  <a:schemeClr val="tx1"/>
                </a:solidFill>
                <a:effectLst/>
                <a:latin typeface="+mn-lt"/>
                <a:ea typeface="+mn-ea"/>
                <a:cs typeface="+mn-cs"/>
              </a:rPr>
              <a:t> in which the </a:t>
            </a:r>
            <a:r>
              <a:rPr lang="en-US" sz="1200" kern="1200" dirty="0">
                <a:solidFill>
                  <a:schemeClr val="tx1"/>
                </a:solidFill>
                <a:effectLst/>
                <a:latin typeface="+mn-lt"/>
                <a:ea typeface="+mn-ea"/>
                <a:cs typeface="+mn-cs"/>
              </a:rPr>
              <a:t>cartoonlike styles can contrast with serious ideas.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’Dre’s history lesson: </a:t>
            </a:r>
            <a:r>
              <a:rPr lang="en-US" sz="1200" i="1" kern="1200" dirty="0">
                <a:solidFill>
                  <a:schemeClr val="tx1"/>
                </a:solidFill>
                <a:effectLst/>
                <a:latin typeface="+mn-lt"/>
                <a:ea typeface="+mn-ea"/>
                <a:cs typeface="+mn-cs"/>
              </a:rPr>
              <a:t>Blackish’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=BJMlax1cuTA</a:t>
            </a:r>
          </a:p>
          <a:p>
            <a:r>
              <a:rPr lang="en-US" sz="1200" kern="1200" dirty="0">
                <a:solidFill>
                  <a:schemeClr val="tx1"/>
                </a:solidFill>
                <a:effectLst/>
                <a:latin typeface="+mn-lt"/>
                <a:ea typeface="+mn-ea"/>
                <a:cs typeface="+mn-cs"/>
              </a:rPr>
              <a:t>‘I am a Slave’: </a:t>
            </a:r>
            <a:r>
              <a:rPr lang="en-US" sz="1200" i="1" kern="1200" dirty="0">
                <a:solidFill>
                  <a:schemeClr val="tx1"/>
                </a:solidFill>
                <a:effectLst/>
                <a:latin typeface="+mn-lt"/>
                <a:ea typeface="+mn-ea"/>
                <a:cs typeface="+mn-cs"/>
              </a:rPr>
              <a:t>Blackish</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https://</a:t>
            </a:r>
            <a:r>
              <a:rPr lang="en-US" sz="1200" i="0" kern="1200" baseline="0" dirty="0" err="1">
                <a:solidFill>
                  <a:schemeClr val="tx1"/>
                </a:solidFill>
                <a:effectLst/>
                <a:latin typeface="+mn-lt"/>
                <a:ea typeface="+mn-ea"/>
                <a:cs typeface="+mn-cs"/>
              </a:rPr>
              <a:t>www.youtube.com</a:t>
            </a:r>
            <a:r>
              <a:rPr lang="en-US" sz="1200" i="0" kern="1200" baseline="0" dirty="0">
                <a:solidFill>
                  <a:schemeClr val="tx1"/>
                </a:solidFill>
                <a:effectLst/>
                <a:latin typeface="+mn-lt"/>
                <a:ea typeface="+mn-ea"/>
                <a:cs typeface="+mn-cs"/>
              </a:rPr>
              <a:t>/</a:t>
            </a:r>
            <a:r>
              <a:rPr lang="en-US" sz="1200" i="0" kern="1200" baseline="0" dirty="0" err="1">
                <a:solidFill>
                  <a:schemeClr val="tx1"/>
                </a:solidFill>
                <a:effectLst/>
                <a:latin typeface="+mn-lt"/>
                <a:ea typeface="+mn-ea"/>
                <a:cs typeface="+mn-cs"/>
              </a:rPr>
              <a:t>watch?v</a:t>
            </a:r>
            <a:r>
              <a:rPr lang="en-US" sz="1200" i="0" kern="1200" baseline="0" dirty="0">
                <a:solidFill>
                  <a:schemeClr val="tx1"/>
                </a:solidFill>
                <a:effectLst/>
                <a:latin typeface="+mn-lt"/>
                <a:ea typeface="+mn-ea"/>
                <a:cs typeface="+mn-cs"/>
              </a:rPr>
              <a:t>=M_FP7x322cc</a:t>
            </a:r>
          </a:p>
          <a:p>
            <a:r>
              <a:rPr lang="en-US" i="0" dirty="0"/>
              <a:t>https://</a:t>
            </a:r>
            <a:r>
              <a:rPr lang="en-US" i="0" dirty="0" err="1"/>
              <a:t>www.youtube.com</a:t>
            </a:r>
            <a:r>
              <a:rPr lang="en-US" i="0" dirty="0"/>
              <a:t>/</a:t>
            </a:r>
            <a:r>
              <a:rPr lang="en-US" i="0" dirty="0" err="1"/>
              <a:t>watch?v</a:t>
            </a:r>
            <a:r>
              <a:rPr lang="en-US" i="0" dirty="0"/>
              <a:t>=KKm2n82CpQ4</a:t>
            </a:r>
          </a:p>
          <a:p>
            <a:r>
              <a:rPr lang="en-US" dirty="0">
                <a:hlinkClick r:id="rId3"/>
              </a:rPr>
              <a:t>https://www.youtube.com/watch?v=BJMlax1cuTA</a:t>
            </a:r>
            <a:endParaRPr lang="en-US" i="0" dirty="0"/>
          </a:p>
        </p:txBody>
      </p:sp>
      <p:sp>
        <p:nvSpPr>
          <p:cNvPr id="4" name="Slide Number Placeholder 3"/>
          <p:cNvSpPr>
            <a:spLocks noGrp="1"/>
          </p:cNvSpPr>
          <p:nvPr>
            <p:ph type="sldNum" sz="quarter" idx="10"/>
          </p:nvPr>
        </p:nvSpPr>
        <p:spPr/>
        <p:txBody>
          <a:bodyPr/>
          <a:lstStyle/>
          <a:p>
            <a:fld id="{1BA20663-05BC-9641-876A-444C3A80588A}" type="slidenum">
              <a:rPr lang="en-US" smtClean="0"/>
              <a:t>9</a:t>
            </a:fld>
            <a:endParaRPr lang="en-US"/>
          </a:p>
        </p:txBody>
      </p:sp>
    </p:spTree>
    <p:extLst>
      <p:ext uri="{BB962C8B-B14F-4D97-AF65-F5344CB8AC3E}">
        <p14:creationId xmlns:p14="http://schemas.microsoft.com/office/powerpoint/2010/main" val="208123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Animated </a:t>
            </a:r>
            <a:r>
              <a:rPr lang="en-US" sz="1200" kern="1200" dirty="0">
                <a:solidFill>
                  <a:schemeClr val="tx1"/>
                </a:solidFill>
                <a:effectLst/>
                <a:latin typeface="+mn-lt"/>
                <a:ea typeface="+mn-ea"/>
                <a:cs typeface="+mn-cs"/>
              </a:rPr>
              <a:t>documentaries can also reveal subjective, conscious experience via animation that is evocative rather that directly representational.</a:t>
            </a:r>
            <a:r>
              <a:rPr lang="en-US" sz="1200" kern="1200" baseline="0" dirty="0">
                <a:solidFill>
                  <a:schemeClr val="tx1"/>
                </a:solidFill>
                <a:effectLst/>
                <a:latin typeface="+mn-lt"/>
                <a:ea typeface="+mn-ea"/>
                <a:cs typeface="+mn-cs"/>
              </a:rPr>
              <a:t> It can encourage us to imagine from our own point of view and ‘</a:t>
            </a:r>
            <a:r>
              <a:rPr lang="en-US" sz="1200" kern="1200" dirty="0" err="1">
                <a:solidFill>
                  <a:schemeClr val="tx1"/>
                </a:solidFill>
                <a:effectLst/>
                <a:latin typeface="+mn-lt"/>
                <a:ea typeface="+mn-ea"/>
                <a:cs typeface="+mn-cs"/>
              </a:rPr>
              <a:t>empathise</a:t>
            </a:r>
            <a:r>
              <a:rPr lang="en-US" sz="1200" kern="1200" dirty="0">
                <a:solidFill>
                  <a:schemeClr val="tx1"/>
                </a:solidFill>
                <a:effectLst/>
                <a:latin typeface="+mn-lt"/>
                <a:ea typeface="+mn-ea"/>
                <a:cs typeface="+mn-cs"/>
              </a:rPr>
              <a:t> with the unfamiliar experiences of other people.’ (15)</a:t>
            </a:r>
          </a:p>
          <a:p>
            <a:endParaRPr lang="en-US" dirty="0"/>
          </a:p>
          <a:p>
            <a:r>
              <a:rPr lang="en-US" dirty="0"/>
              <a:t>https://</a:t>
            </a:r>
            <a:r>
              <a:rPr lang="en-US" dirty="0" err="1"/>
              <a:t>www.youtube.com</a:t>
            </a:r>
            <a:r>
              <a:rPr lang="en-US" dirty="0"/>
              <a:t>/</a:t>
            </a:r>
            <a:r>
              <a:rPr lang="en-US" dirty="0" err="1"/>
              <a:t>watch?v</a:t>
            </a:r>
            <a:r>
              <a:rPr lang="en-US" dirty="0"/>
              <a:t>=zxt3FBVq8Jg</a:t>
            </a:r>
          </a:p>
        </p:txBody>
      </p:sp>
      <p:sp>
        <p:nvSpPr>
          <p:cNvPr id="4" name="Slide Number Placeholder 3"/>
          <p:cNvSpPr>
            <a:spLocks noGrp="1"/>
          </p:cNvSpPr>
          <p:nvPr>
            <p:ph type="sldNum" sz="quarter" idx="10"/>
          </p:nvPr>
        </p:nvSpPr>
        <p:spPr/>
        <p:txBody>
          <a:bodyPr/>
          <a:lstStyle/>
          <a:p>
            <a:fld id="{1BA20663-05BC-9641-876A-444C3A80588A}" type="slidenum">
              <a:rPr lang="en-US" smtClean="0"/>
              <a:t>10</a:t>
            </a:fld>
            <a:endParaRPr lang="en-US"/>
          </a:p>
        </p:txBody>
      </p:sp>
    </p:spTree>
    <p:extLst>
      <p:ext uri="{BB962C8B-B14F-4D97-AF65-F5344CB8AC3E}">
        <p14:creationId xmlns:p14="http://schemas.microsoft.com/office/powerpoint/2010/main" val="113486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EF35195-45CF-7045-B288-6D39FE657178}"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417288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EF35195-45CF-7045-B288-6D39FE657178}"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231451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EF35195-45CF-7045-B288-6D39FE657178}"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183601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EF35195-45CF-7045-B288-6D39FE657178}"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283697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F35195-45CF-7045-B288-6D39FE657178}"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106751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EF35195-45CF-7045-B288-6D39FE657178}"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251107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EF35195-45CF-7045-B288-6D39FE657178}" type="datetimeFigureOut">
              <a:rPr lang="en-US" smtClean="0"/>
              <a:t>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96648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EF35195-45CF-7045-B288-6D39FE657178}" type="datetimeFigureOut">
              <a:rPr lang="en-US" smtClean="0"/>
              <a:t>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255820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35195-45CF-7045-B288-6D39FE657178}" type="datetimeFigureOut">
              <a:rPr lang="en-US" smtClean="0"/>
              <a:t>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173330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EF35195-45CF-7045-B288-6D39FE657178}"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270503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EF35195-45CF-7045-B288-6D39FE657178}"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B6FB-5D86-CF4B-8615-77D5F4CC701E}" type="slidenum">
              <a:rPr lang="en-US" smtClean="0"/>
              <a:t>‹#›</a:t>
            </a:fld>
            <a:endParaRPr lang="en-US"/>
          </a:p>
        </p:txBody>
      </p:sp>
    </p:spTree>
    <p:extLst>
      <p:ext uri="{BB962C8B-B14F-4D97-AF65-F5344CB8AC3E}">
        <p14:creationId xmlns:p14="http://schemas.microsoft.com/office/powerpoint/2010/main" val="40432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5195-45CF-7045-B288-6D39FE657178}" type="datetimeFigureOut">
              <a:rPr lang="en-US" smtClean="0"/>
              <a:t>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7B6FB-5D86-CF4B-8615-77D5F4CC701E}" type="slidenum">
              <a:rPr lang="en-US" smtClean="0"/>
              <a:t>‹#›</a:t>
            </a:fld>
            <a:endParaRPr lang="en-US"/>
          </a:p>
        </p:txBody>
      </p:sp>
    </p:spTree>
    <p:extLst>
      <p:ext uri="{BB962C8B-B14F-4D97-AF65-F5344CB8AC3E}">
        <p14:creationId xmlns:p14="http://schemas.microsoft.com/office/powerpoint/2010/main" val="340824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FpCGI1abQ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xt3FBVq8J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JvEcL5Npe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1166149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playlist?list=PLLiykcLllCgPE0q9BiMexLFj-1rq9GUw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5372738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Ugk348jSt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ll frm Waltz with Bashir" title="Title slide">
            <a:hlinkClick r:id="rId3"/>
          </p:cNvPr>
          <p:cNvPicPr>
            <a:picLocks noChangeAspect="1"/>
          </p:cNvPicPr>
          <p:nvPr/>
        </p:nvPicPr>
        <p:blipFill rotWithShape="1">
          <a:blip r:embed="rId4"/>
          <a:srcRect l="7475" t="863" r="7707"/>
          <a:stretch/>
        </p:blipFill>
        <p:spPr>
          <a:xfrm>
            <a:off x="1" y="0"/>
            <a:ext cx="9144000" cy="7125194"/>
          </a:xfrm>
          <a:prstGeom prst="rect">
            <a:avLst/>
          </a:prstGeom>
        </p:spPr>
      </p:pic>
      <p:sp>
        <p:nvSpPr>
          <p:cNvPr id="2" name="Title 1"/>
          <p:cNvSpPr>
            <a:spLocks noGrp="1"/>
          </p:cNvSpPr>
          <p:nvPr>
            <p:ph type="ctrTitle"/>
          </p:nvPr>
        </p:nvSpPr>
        <p:spPr>
          <a:xfrm>
            <a:off x="433586" y="298516"/>
            <a:ext cx="7772400" cy="1470025"/>
          </a:xfrm>
        </p:spPr>
        <p:txBody>
          <a:bodyPr/>
          <a:lstStyle/>
          <a:p>
            <a:endParaRPr lang="en-US" dirty="0">
              <a:solidFill>
                <a:schemeClr val="bg1"/>
              </a:solidFill>
            </a:endParaRPr>
          </a:p>
        </p:txBody>
      </p:sp>
      <p:sp>
        <p:nvSpPr>
          <p:cNvPr id="3" name="Subtitle 2"/>
          <p:cNvSpPr>
            <a:spLocks noGrp="1"/>
          </p:cNvSpPr>
          <p:nvPr>
            <p:ph type="subTitle" idx="1"/>
          </p:nvPr>
        </p:nvSpPr>
        <p:spPr>
          <a:xfrm>
            <a:off x="1371600" y="5437284"/>
            <a:ext cx="6400800" cy="1752600"/>
          </a:xfrm>
        </p:spPr>
        <p:txBody>
          <a:bodyPr/>
          <a:lstStyle/>
          <a:p>
            <a:r>
              <a:rPr lang="en-US" dirty="0">
                <a:solidFill>
                  <a:srgbClr val="FFFFFF"/>
                </a:solidFill>
              </a:rPr>
              <a:t>Week 9: Animation and Documentary</a:t>
            </a:r>
          </a:p>
        </p:txBody>
      </p:sp>
    </p:spTree>
    <p:extLst>
      <p:ext uri="{BB962C8B-B14F-4D97-AF65-F5344CB8AC3E}">
        <p14:creationId xmlns:p14="http://schemas.microsoft.com/office/powerpoint/2010/main" val="156323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Is For Autism (1992)&#13;Tim Webb" title="film still">
            <a:hlinkClick r:id="rId3"/>
          </p:cNvPr>
          <p:cNvPicPr>
            <a:picLocks noGrp="1"/>
          </p:cNvPicPr>
          <p:nvPr>
            <p:ph idx="1"/>
          </p:nvPr>
        </p:nvPicPr>
        <p:blipFill rotWithShape="1">
          <a:blip r:embed="rId4">
            <a:extLst>
              <a:ext uri="{28A0092B-C50C-407E-A947-70E740481C1C}">
                <a14:useLocalDpi xmlns:a14="http://schemas.microsoft.com/office/drawing/2010/main" val="0"/>
              </a:ext>
            </a:extLst>
          </a:blip>
          <a:srcRect l="6973" t="1624" r="7195" b="-431"/>
          <a:stretch/>
        </p:blipFill>
        <p:spPr bwMode="auto">
          <a:xfrm>
            <a:off x="0" y="-61958"/>
            <a:ext cx="9144000" cy="7001277"/>
          </a:xfrm>
          <a:prstGeom prst="rect">
            <a:avLst/>
          </a:prstGeom>
          <a:noFill/>
          <a:ln>
            <a:noFill/>
          </a:ln>
        </p:spPr>
      </p:pic>
      <p:sp>
        <p:nvSpPr>
          <p:cNvPr id="2" name="Title 1"/>
          <p:cNvSpPr>
            <a:spLocks noGrp="1"/>
          </p:cNvSpPr>
          <p:nvPr>
            <p:ph type="title"/>
          </p:nvPr>
        </p:nvSpPr>
        <p:spPr>
          <a:xfrm>
            <a:off x="365837" y="4393891"/>
            <a:ext cx="8229600" cy="1143000"/>
          </a:xfrm>
        </p:spPr>
        <p:txBody>
          <a:bodyPr>
            <a:normAutofit fontScale="90000"/>
          </a:bodyPr>
          <a:lstStyle/>
          <a:p>
            <a:r>
              <a:rPr lang="en-US" dirty="0">
                <a:solidFill>
                  <a:srgbClr val="FF0000"/>
                </a:solidFill>
              </a:rPr>
              <a:t>A Is For Autism (1992)</a:t>
            </a:r>
            <a:br>
              <a:rPr lang="en-US" dirty="0">
                <a:solidFill>
                  <a:srgbClr val="FF0000"/>
                </a:solidFill>
              </a:rPr>
            </a:br>
            <a:r>
              <a:rPr lang="en-US" dirty="0">
                <a:solidFill>
                  <a:srgbClr val="FF0000"/>
                </a:solidFill>
              </a:rPr>
              <a:t>Tim Webb</a:t>
            </a:r>
          </a:p>
        </p:txBody>
      </p:sp>
      <p:sp>
        <p:nvSpPr>
          <p:cNvPr id="6" name="Rectangle 5"/>
          <p:cNvSpPr/>
          <p:nvPr/>
        </p:nvSpPr>
        <p:spPr>
          <a:xfrm>
            <a:off x="892334" y="6263286"/>
            <a:ext cx="8251666" cy="369332"/>
          </a:xfrm>
          <a:prstGeom prst="rect">
            <a:avLst/>
          </a:prstGeom>
        </p:spPr>
        <p:txBody>
          <a:bodyPr wrap="square">
            <a:spAutoFit/>
          </a:bodyPr>
          <a:lstStyle/>
          <a:p>
            <a:r>
              <a:rPr lang="en-US" dirty="0"/>
              <a:t>https://</a:t>
            </a:r>
            <a:r>
              <a:rPr lang="en-US" dirty="0" err="1"/>
              <a:t>www.youtube.com</a:t>
            </a:r>
            <a:r>
              <a:rPr lang="en-US" dirty="0"/>
              <a:t>/</a:t>
            </a:r>
            <a:r>
              <a:rPr lang="en-US" dirty="0" err="1"/>
              <a:t>watch?v</a:t>
            </a:r>
            <a:r>
              <a:rPr lang="en-US" dirty="0"/>
              <a:t>=zxt3FBVq8Jg</a:t>
            </a:r>
          </a:p>
        </p:txBody>
      </p:sp>
    </p:spTree>
    <p:extLst>
      <p:ext uri="{BB962C8B-B14F-4D97-AF65-F5344CB8AC3E}">
        <p14:creationId xmlns:p14="http://schemas.microsoft.com/office/powerpoint/2010/main" val="224013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i="1" dirty="0"/>
              <a:t>Waltz with Bashir </a:t>
            </a:r>
            <a:r>
              <a:rPr lang="en-US" dirty="0"/>
              <a:t>(2008)</a:t>
            </a:r>
            <a:br>
              <a:rPr lang="en-US" dirty="0"/>
            </a:br>
            <a:r>
              <a:rPr lang="en-US" dirty="0"/>
              <a:t>Ari </a:t>
            </a:r>
            <a:r>
              <a:rPr lang="en-US" dirty="0" err="1"/>
              <a:t>Folman</a:t>
            </a:r>
            <a:endParaRPr lang="en-US" dirty="0"/>
          </a:p>
        </p:txBody>
      </p:sp>
      <p:pic>
        <p:nvPicPr>
          <p:cNvPr id="4" name="Content Placeholder 3" descr=" Waltz with Bashir (2008)" title="Film Slide"/>
          <p:cNvPicPr>
            <a:picLocks noGrp="1" noChangeAspect="1"/>
          </p:cNvPicPr>
          <p:nvPr>
            <p:ph idx="1"/>
          </p:nvPr>
        </p:nvPicPr>
        <p:blipFill rotWithShape="1">
          <a:blip r:embed="rId3"/>
          <a:srcRect t="8753" b="8753"/>
          <a:stretch/>
        </p:blipFill>
        <p:spPr>
          <a:prstGeom prst="rect">
            <a:avLst/>
          </a:prstGeom>
        </p:spPr>
      </p:pic>
    </p:spTree>
    <p:extLst>
      <p:ext uri="{BB962C8B-B14F-4D97-AF65-F5344CB8AC3E}">
        <p14:creationId xmlns:p14="http://schemas.microsoft.com/office/powerpoint/2010/main" val="215176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questions to consider</a:t>
            </a:r>
          </a:p>
        </p:txBody>
      </p:sp>
      <p:sp>
        <p:nvSpPr>
          <p:cNvPr id="3" name="Content Placeholder 2"/>
          <p:cNvSpPr>
            <a:spLocks noGrp="1"/>
          </p:cNvSpPr>
          <p:nvPr>
            <p:ph idx="1"/>
          </p:nvPr>
        </p:nvSpPr>
        <p:spPr/>
        <p:txBody>
          <a:bodyPr/>
          <a:lstStyle/>
          <a:p>
            <a:r>
              <a:rPr lang="en-US" dirty="0"/>
              <a:t>What are the implications of the use of animation as a representational strategy in documentary</a:t>
            </a:r>
          </a:p>
          <a:p>
            <a:r>
              <a:rPr lang="en-US" dirty="0"/>
              <a:t>Consider the ways that animation is used in animated documentary</a:t>
            </a:r>
          </a:p>
          <a:p>
            <a:pPr lvl="1"/>
            <a:r>
              <a:rPr lang="en-US" dirty="0"/>
              <a:t>What and how is the animation representing?</a:t>
            </a:r>
          </a:p>
          <a:p>
            <a:pPr lvl="1"/>
            <a:r>
              <a:rPr lang="en-US" dirty="0"/>
              <a:t>How and why is animation being used instead of the conventional alternative?</a:t>
            </a:r>
          </a:p>
          <a:p>
            <a:endParaRPr lang="en-US" dirty="0"/>
          </a:p>
        </p:txBody>
      </p:sp>
    </p:spTree>
    <p:extLst>
      <p:ext uri="{BB962C8B-B14F-4D97-AF65-F5344CB8AC3E}">
        <p14:creationId xmlns:p14="http://schemas.microsoft.com/office/powerpoint/2010/main" val="253418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436"/>
            <a:ext cx="8229600" cy="5289727"/>
          </a:xfrm>
        </p:spPr>
        <p:txBody>
          <a:bodyPr>
            <a:normAutofit fontScale="92500"/>
          </a:bodyPr>
          <a:lstStyle/>
          <a:p>
            <a:pPr marL="0" lvl="0" indent="0">
              <a:buNone/>
            </a:pPr>
            <a:r>
              <a:rPr lang="en-US" dirty="0"/>
              <a:t>‘Animation, in part through its material differences from live-action film, shifts and broadens the limits of what and how we can show about reality by offering new or alternative ways of seeing the world. It can present the conventional subject matter of documentary (the ‘world out there’ of observable events) in non-conventional subjective, conscious experience – subject matters traditionally outside of the documentary purview’ (Annabelle </a:t>
            </a:r>
            <a:r>
              <a:rPr lang="en-US" dirty="0" err="1"/>
              <a:t>Honess</a:t>
            </a:r>
            <a:r>
              <a:rPr lang="en-US" dirty="0"/>
              <a:t> Roe, 2013: 1)</a:t>
            </a:r>
            <a:endParaRPr lang="en-IE" dirty="0"/>
          </a:p>
        </p:txBody>
      </p:sp>
    </p:spTree>
    <p:extLst>
      <p:ext uri="{BB962C8B-B14F-4D97-AF65-F5344CB8AC3E}">
        <p14:creationId xmlns:p14="http://schemas.microsoft.com/office/powerpoint/2010/main" val="181724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normAutofit/>
          </a:bodyPr>
          <a:lstStyle/>
          <a:p>
            <a:pPr marL="0" indent="0">
              <a:buNone/>
            </a:pPr>
            <a:r>
              <a:rPr lang="en-US" dirty="0"/>
              <a:t>‘There is little question that animated documentaries are animated films, whereas there is potential debate as to whether animation is a acceptable mode of representation for documentary’ (</a:t>
            </a:r>
            <a:r>
              <a:rPr lang="en-US" dirty="0" err="1"/>
              <a:t>Honess</a:t>
            </a:r>
            <a:r>
              <a:rPr lang="en-US" dirty="0"/>
              <a:t>-Roe, 3</a:t>
            </a:r>
          </a:p>
          <a:p>
            <a:pPr marL="0" lvl="0" indent="0">
              <a:buNone/>
            </a:pPr>
            <a:endParaRPr lang="en-US" dirty="0"/>
          </a:p>
          <a:p>
            <a:pPr marL="0" lvl="0" indent="0">
              <a:buNone/>
            </a:pPr>
            <a:r>
              <a:rPr lang="en-US" dirty="0"/>
              <a:t>Do you think that animation is an acceptable mode of representation for documentary? Why?</a:t>
            </a:r>
            <a:endParaRPr lang="en-IE" dirty="0"/>
          </a:p>
          <a:p>
            <a:pPr marL="0" indent="0">
              <a:buNone/>
            </a:pPr>
            <a:endParaRPr lang="en-US" dirty="0"/>
          </a:p>
        </p:txBody>
      </p:sp>
    </p:spTree>
    <p:extLst>
      <p:ext uri="{BB962C8B-B14F-4D97-AF65-F5344CB8AC3E}">
        <p14:creationId xmlns:p14="http://schemas.microsoft.com/office/powerpoint/2010/main" val="117859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Authenticity</a:t>
            </a:r>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a:t>In his book </a:t>
            </a:r>
            <a:r>
              <a:rPr lang="en-US" i="1" dirty="0"/>
              <a:t>Blurred Boundaries, </a:t>
            </a:r>
            <a:r>
              <a:rPr lang="en-US" dirty="0"/>
              <a:t>documentary theorist Bill Nichols writes that the the documentary ‘is depended on the specificity of its images for authenticity’ (1994: 29).</a:t>
            </a:r>
            <a:endParaRPr lang="en-IE" dirty="0"/>
          </a:p>
          <a:p>
            <a:pPr marL="0" indent="0">
              <a:buNone/>
            </a:pPr>
            <a:endParaRPr lang="en-US" dirty="0"/>
          </a:p>
          <a:p>
            <a:pPr marL="0" lvl="0" indent="0">
              <a:buNone/>
            </a:pPr>
            <a:r>
              <a:rPr lang="en-US" dirty="0"/>
              <a:t>The authenticity of a documentary is ‘deeply linked to notions of realism and the idea that documentary images bear linked to notions of realism and the idea that documentary images bear evidence of events that actually happened, by virtue of the indexical relationship between image and reality</a:t>
            </a:r>
            <a:r>
              <a:rPr lang="en-GB" dirty="0"/>
              <a:t>’ (</a:t>
            </a:r>
            <a:r>
              <a:rPr lang="en-US" dirty="0" err="1"/>
              <a:t>Honess</a:t>
            </a:r>
            <a:r>
              <a:rPr lang="en-US" dirty="0"/>
              <a:t> Roe 2013, 3)</a:t>
            </a:r>
            <a:endParaRPr lang="en-IE" dirty="0"/>
          </a:p>
          <a:p>
            <a:pPr marL="0" indent="0">
              <a:buNone/>
            </a:pPr>
            <a:endParaRPr lang="en-US" dirty="0"/>
          </a:p>
        </p:txBody>
      </p:sp>
    </p:spTree>
    <p:extLst>
      <p:ext uri="{BB962C8B-B14F-4D97-AF65-F5344CB8AC3E}">
        <p14:creationId xmlns:p14="http://schemas.microsoft.com/office/powerpoint/2010/main" val="415978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title="photograph"/>
          <p:cNvSpPr>
            <a:spLocks noGrp="1"/>
          </p:cNvSpPr>
          <p:nvPr>
            <p:ph idx="1"/>
          </p:nvPr>
        </p:nvSpPr>
        <p:spPr>
          <a:xfrm>
            <a:off x="457200" y="422993"/>
            <a:ext cx="8229600" cy="1249879"/>
          </a:xfrm>
        </p:spPr>
        <p:txBody>
          <a:bodyPr/>
          <a:lstStyle/>
          <a:p>
            <a:pPr marL="0" indent="0">
              <a:buNone/>
            </a:pPr>
            <a:r>
              <a:rPr lang="en-US" dirty="0"/>
              <a:t>John Grierson famously refers to documentary ‘as the creative treatment of actuality’ (1933: 8)</a:t>
            </a:r>
          </a:p>
        </p:txBody>
      </p:sp>
      <p:pic>
        <p:nvPicPr>
          <p:cNvPr id="4" name="Picture 3" descr="John Grierson " title="photograph"/>
          <p:cNvPicPr>
            <a:picLocks noChangeAspect="1"/>
          </p:cNvPicPr>
          <p:nvPr/>
        </p:nvPicPr>
        <p:blipFill>
          <a:blip r:embed="rId3"/>
          <a:stretch>
            <a:fillRect/>
          </a:stretch>
        </p:blipFill>
        <p:spPr>
          <a:xfrm>
            <a:off x="2456688" y="1672872"/>
            <a:ext cx="4230623" cy="3716283"/>
          </a:xfrm>
          <a:prstGeom prst="rect">
            <a:avLst/>
          </a:prstGeom>
        </p:spPr>
      </p:pic>
      <p:sp>
        <p:nvSpPr>
          <p:cNvPr id="2" name="Rectangle 1"/>
          <p:cNvSpPr/>
          <p:nvPr/>
        </p:nvSpPr>
        <p:spPr>
          <a:xfrm>
            <a:off x="1150882" y="5643007"/>
            <a:ext cx="7267903" cy="646331"/>
          </a:xfrm>
          <a:prstGeom prst="rect">
            <a:avLst/>
          </a:prstGeom>
        </p:spPr>
        <p:txBody>
          <a:bodyPr wrap="square">
            <a:spAutoFit/>
          </a:bodyPr>
          <a:lstStyle/>
          <a:p>
            <a:r>
              <a:rPr lang="en-US"/>
              <a:t>Could we view Nichols and Grierson as helping us to think of animation as a viable means of documentary expression.</a:t>
            </a:r>
            <a:endParaRPr lang="en-IE" dirty="0"/>
          </a:p>
        </p:txBody>
      </p:sp>
    </p:spTree>
    <p:extLst>
      <p:ext uri="{BB962C8B-B14F-4D97-AF65-F5344CB8AC3E}">
        <p14:creationId xmlns:p14="http://schemas.microsoft.com/office/powerpoint/2010/main" val="256572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Do you think that all non-fiction work that contains animation can be considered to be an animated documentary? Why/Why not?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descr="image of three defendants Chicago 10 (Brett Morgen, 2007&#13;" title="film still">
            <a:hlinkClick r:id="rId3"/>
          </p:cNvPr>
          <p:cNvPicPr>
            <a:picLocks noChangeAspect="1"/>
          </p:cNvPicPr>
          <p:nvPr/>
        </p:nvPicPr>
        <p:blipFill>
          <a:blip r:embed="rId4"/>
          <a:stretch>
            <a:fillRect/>
          </a:stretch>
        </p:blipFill>
        <p:spPr>
          <a:xfrm>
            <a:off x="1433050" y="3275166"/>
            <a:ext cx="6121073" cy="2550447"/>
          </a:xfrm>
          <a:prstGeom prst="rect">
            <a:avLst/>
          </a:prstGeom>
        </p:spPr>
      </p:pic>
      <p:sp>
        <p:nvSpPr>
          <p:cNvPr id="5" name="TextBox 4" descr="&#13;"/>
          <p:cNvSpPr txBox="1"/>
          <p:nvPr/>
        </p:nvSpPr>
        <p:spPr>
          <a:xfrm>
            <a:off x="2772697" y="6147181"/>
            <a:ext cx="3598605" cy="369332"/>
          </a:xfrm>
          <a:prstGeom prst="rect">
            <a:avLst/>
          </a:prstGeom>
          <a:noFill/>
        </p:spPr>
        <p:txBody>
          <a:bodyPr wrap="square" rtlCol="0">
            <a:spAutoFit/>
          </a:bodyPr>
          <a:lstStyle/>
          <a:p>
            <a:r>
              <a:rPr lang="en-US" i="1" dirty="0"/>
              <a:t>Chicago 10 </a:t>
            </a:r>
            <a:r>
              <a:rPr lang="en-US" dirty="0"/>
              <a:t>(Brett Morgen, 2007</a:t>
            </a:r>
            <a:endParaRPr lang="en-US" i="1" dirty="0"/>
          </a:p>
        </p:txBody>
      </p:sp>
    </p:spTree>
    <p:extLst>
      <p:ext uri="{BB962C8B-B14F-4D97-AF65-F5344CB8AC3E}">
        <p14:creationId xmlns:p14="http://schemas.microsoft.com/office/powerpoint/2010/main" val="83968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boy on hill from C4 Animated Minds " title="film still"/>
          <p:cNvPicPr>
            <a:picLocks noChangeAspect="1"/>
          </p:cNvPicPr>
          <p:nvPr/>
        </p:nvPicPr>
        <p:blipFill rotWithShape="1">
          <a:blip r:embed="rId3"/>
          <a:srcRect t="5647" b="6809"/>
          <a:stretch/>
        </p:blipFill>
        <p:spPr>
          <a:xfrm>
            <a:off x="0" y="-17532"/>
            <a:ext cx="9174970" cy="4819294"/>
          </a:xfrm>
          <a:prstGeom prst="rect">
            <a:avLst/>
          </a:prstGeom>
        </p:spPr>
      </p:pic>
      <p:sp>
        <p:nvSpPr>
          <p:cNvPr id="6" name="Content Placeholder 5"/>
          <p:cNvSpPr>
            <a:spLocks noGrp="1"/>
          </p:cNvSpPr>
          <p:nvPr>
            <p:ph idx="1"/>
          </p:nvPr>
        </p:nvSpPr>
        <p:spPr>
          <a:xfrm>
            <a:off x="340675" y="4957562"/>
            <a:ext cx="8423938" cy="1776522"/>
          </a:xfrm>
        </p:spPr>
        <p:txBody>
          <a:bodyPr>
            <a:normAutofit/>
          </a:bodyPr>
          <a:lstStyle/>
          <a:p>
            <a:pPr marL="0" indent="0">
              <a:buNone/>
            </a:pPr>
            <a:r>
              <a:rPr lang="en-US" sz="2200" dirty="0"/>
              <a:t>The animation and documentary should cohere into a single form ‘in which the animation works to enhance our knowledge of an aspect of </a:t>
            </a:r>
            <a:r>
              <a:rPr lang="en-US" sz="2200" i="1" dirty="0"/>
              <a:t>the</a:t>
            </a:r>
            <a:r>
              <a:rPr lang="en-US" sz="2200" dirty="0"/>
              <a:t> world and to the extent that the separation of the animation from the documentary is either impossible, or would render the inherent meaning of the film incomprehensible’  (</a:t>
            </a:r>
            <a:r>
              <a:rPr lang="en-US" sz="2200" dirty="0" err="1"/>
              <a:t>Honess</a:t>
            </a:r>
            <a:r>
              <a:rPr lang="en-US" sz="2200" dirty="0"/>
              <a:t> Roe, 2013: 10)</a:t>
            </a:r>
          </a:p>
        </p:txBody>
      </p:sp>
    </p:spTree>
    <p:extLst>
      <p:ext uri="{BB962C8B-B14F-4D97-AF65-F5344CB8AC3E}">
        <p14:creationId xmlns:p14="http://schemas.microsoft.com/office/powerpoint/2010/main" val="329224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4716583"/>
            <a:ext cx="8896237" cy="1924563"/>
          </a:xfrm>
        </p:spPr>
        <p:txBody>
          <a:bodyPr>
            <a:normAutofit/>
          </a:bodyPr>
          <a:lstStyle/>
          <a:p>
            <a:pPr marL="0" lvl="0" indent="0">
              <a:buNone/>
            </a:pPr>
            <a:r>
              <a:rPr lang="en-US" sz="2000" dirty="0"/>
              <a:t>‘</a:t>
            </a:r>
            <a:r>
              <a:rPr lang="mr-IN" sz="2000" dirty="0"/>
              <a:t>…</a:t>
            </a:r>
            <a:r>
              <a:rPr lang="en-US" sz="2000" dirty="0"/>
              <a:t>animation is a fruitful means of documentary representation in part because it creates a conflation of absence and excess. That is, the expected indexical imagery of documentary is absent, and in its place is animation, which can take multiple different forms, all with a materiality, aesthetics, and style that goes above and beyond merely ‘transcribing ‘ reality (a quality David </a:t>
            </a:r>
            <a:r>
              <a:rPr lang="en-US" sz="2000" dirty="0" err="1"/>
              <a:t>Rodowick</a:t>
            </a:r>
            <a:r>
              <a:rPr lang="en-US" sz="2000" dirty="0"/>
              <a:t> (2007) suggests is characteristic of the photography) (14)</a:t>
            </a:r>
            <a:endParaRPr lang="en-IE" sz="2000" dirty="0"/>
          </a:p>
          <a:p>
            <a:endParaRPr lang="en-US" sz="2000" dirty="0"/>
          </a:p>
        </p:txBody>
      </p:sp>
      <p:pic>
        <p:nvPicPr>
          <p:cNvPr id="5" name="Picture 4" descr="Walking with Dinosaurs  BBC" title="Still from the series"/>
          <p:cNvPicPr>
            <a:picLocks noChangeAspect="1"/>
          </p:cNvPicPr>
          <p:nvPr/>
        </p:nvPicPr>
        <p:blipFill rotWithShape="1">
          <a:blip r:embed="rId3">
            <a:extLst>
              <a:ext uri="{28A0092B-C50C-407E-A947-70E740481C1C}">
                <a14:useLocalDpi xmlns:a14="http://schemas.microsoft.com/office/drawing/2010/main" val="0"/>
              </a:ext>
            </a:extLst>
          </a:blip>
          <a:srcRect t="6526" b="4479"/>
          <a:stretch/>
        </p:blipFill>
        <p:spPr bwMode="auto">
          <a:xfrm>
            <a:off x="-77030" y="-30978"/>
            <a:ext cx="9252000" cy="4646865"/>
          </a:xfrm>
          <a:prstGeom prst="rect">
            <a:avLst/>
          </a:prstGeom>
          <a:noFill/>
          <a:ln>
            <a:noFill/>
          </a:ln>
        </p:spPr>
      </p:pic>
    </p:spTree>
    <p:extLst>
      <p:ext uri="{BB962C8B-B14F-4D97-AF65-F5344CB8AC3E}">
        <p14:creationId xmlns:p14="http://schemas.microsoft.com/office/powerpoint/2010/main" val="135895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444B-E386-6D40-AF76-6EA36470F2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F83B0C-51E4-4941-B8D5-4FBB008AC0B7}"/>
              </a:ext>
            </a:extLst>
          </p:cNvPr>
          <p:cNvSpPr>
            <a:spLocks noGrp="1"/>
          </p:cNvSpPr>
          <p:nvPr>
            <p:ph idx="1"/>
          </p:nvPr>
        </p:nvSpPr>
        <p:spPr/>
        <p:txBody>
          <a:bodyPr/>
          <a:lstStyle/>
          <a:p>
            <a:r>
              <a:rPr lang="en-US" dirty="0" err="1"/>
              <a:t>Neighbours</a:t>
            </a:r>
            <a:r>
              <a:rPr lang="en-US"/>
              <a:t> (1952 film)</a:t>
            </a:r>
            <a:endParaRPr lang="en-US" dirty="0"/>
          </a:p>
        </p:txBody>
      </p:sp>
    </p:spTree>
    <p:extLst>
      <p:ext uri="{BB962C8B-B14F-4D97-AF65-F5344CB8AC3E}">
        <p14:creationId xmlns:p14="http://schemas.microsoft.com/office/powerpoint/2010/main" val="17716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normAutofit/>
          </a:bodyPr>
          <a:lstStyle/>
          <a:p>
            <a:r>
              <a:rPr lang="en-US" sz="2600" dirty="0"/>
              <a:t>Bella </a:t>
            </a:r>
            <a:r>
              <a:rPr lang="en-US" sz="2600" dirty="0" err="1"/>
              <a:t>Honess</a:t>
            </a:r>
            <a:r>
              <a:rPr lang="en-US" sz="2600" dirty="0"/>
              <a:t> Roe writes that some authors have</a:t>
            </a:r>
            <a:r>
              <a:rPr lang="en-US" sz="2600" baseline="0" dirty="0"/>
              <a:t> taken issue with the use of the term ‘documentary’ in relation to ‘animated documentaries’ (</a:t>
            </a:r>
            <a:r>
              <a:rPr lang="en-US" sz="2600" baseline="0" dirty="0" err="1"/>
              <a:t>Honess</a:t>
            </a:r>
            <a:r>
              <a:rPr lang="en-US" sz="2600" baseline="0" dirty="0"/>
              <a:t> Roe, 2016: 20).</a:t>
            </a:r>
            <a:endParaRPr lang="en-US" sz="2600" dirty="0"/>
          </a:p>
          <a:p>
            <a:r>
              <a:rPr lang="en-US" sz="2600" dirty="0"/>
              <a:t>Why do you think this might be?</a:t>
            </a:r>
          </a:p>
        </p:txBody>
      </p:sp>
      <p:pic>
        <p:nvPicPr>
          <p:cNvPr id="5" name="Picture 4">
            <a:hlinkClick r:id="rId3"/>
          </p:cNvPr>
          <p:cNvPicPr>
            <a:picLocks noChangeAspect="1"/>
          </p:cNvPicPr>
          <p:nvPr/>
        </p:nvPicPr>
        <p:blipFill>
          <a:blip r:embed="rId4"/>
          <a:stretch>
            <a:fillRect/>
          </a:stretch>
        </p:blipFill>
        <p:spPr>
          <a:xfrm>
            <a:off x="595368" y="3812950"/>
            <a:ext cx="4325161" cy="2429899"/>
          </a:xfrm>
          <a:prstGeom prst="rect">
            <a:avLst/>
          </a:prstGeom>
        </p:spPr>
      </p:pic>
      <p:sp>
        <p:nvSpPr>
          <p:cNvPr id="7" name="TextBox 6"/>
          <p:cNvSpPr txBox="1"/>
          <p:nvPr/>
        </p:nvSpPr>
        <p:spPr>
          <a:xfrm>
            <a:off x="5058697" y="4704735"/>
            <a:ext cx="2934929" cy="646331"/>
          </a:xfrm>
          <a:prstGeom prst="rect">
            <a:avLst/>
          </a:prstGeom>
          <a:noFill/>
        </p:spPr>
        <p:txBody>
          <a:bodyPr wrap="square" rtlCol="0">
            <a:spAutoFit/>
          </a:bodyPr>
          <a:lstStyle/>
          <a:p>
            <a:r>
              <a:rPr lang="en-US" i="1" dirty="0"/>
              <a:t>I Met the Walrus </a:t>
            </a:r>
            <a:r>
              <a:rPr lang="en-US" dirty="0"/>
              <a:t>(Josh </a:t>
            </a:r>
            <a:r>
              <a:rPr lang="en-US" dirty="0" err="1"/>
              <a:t>Raskin</a:t>
            </a:r>
            <a:r>
              <a:rPr lang="en-US" dirty="0"/>
              <a:t>, 2007)</a:t>
            </a:r>
            <a:endParaRPr lang="en-US" i="1" dirty="0"/>
          </a:p>
        </p:txBody>
      </p:sp>
    </p:spTree>
    <p:extLst>
      <p:ext uri="{BB962C8B-B14F-4D97-AF65-F5344CB8AC3E}">
        <p14:creationId xmlns:p14="http://schemas.microsoft.com/office/powerpoint/2010/main" val="238547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Around Definitions</a:t>
            </a:r>
          </a:p>
        </p:txBody>
      </p:sp>
      <p:sp>
        <p:nvSpPr>
          <p:cNvPr id="3" name="Content Placeholder 2"/>
          <p:cNvSpPr>
            <a:spLocks noGrp="1"/>
          </p:cNvSpPr>
          <p:nvPr>
            <p:ph idx="1"/>
          </p:nvPr>
        </p:nvSpPr>
        <p:spPr/>
        <p:txBody>
          <a:bodyPr/>
          <a:lstStyle/>
          <a:p>
            <a:r>
              <a:rPr lang="en-US" dirty="0"/>
              <a:t>“animated documentaries do not easily into the received wisdom of what a documentary is” (</a:t>
            </a:r>
            <a:r>
              <a:rPr lang="en-US" dirty="0" err="1"/>
              <a:t>Honess</a:t>
            </a:r>
            <a:r>
              <a:rPr lang="en-US" dirty="0"/>
              <a:t> Roe, 2013: 3). </a:t>
            </a:r>
          </a:p>
          <a:p>
            <a:r>
              <a:rPr lang="en-US" dirty="0"/>
              <a:t>Christina </a:t>
            </a:r>
            <a:r>
              <a:rPr lang="en-US" dirty="0" err="1"/>
              <a:t>Formenti</a:t>
            </a:r>
            <a:r>
              <a:rPr lang="en-US" dirty="0"/>
              <a:t> locates it in the realm of </a:t>
            </a:r>
            <a:r>
              <a:rPr lang="en-US" dirty="0" err="1"/>
              <a:t>docu</a:t>
            </a:r>
            <a:r>
              <a:rPr lang="en-US" dirty="0"/>
              <a:t>-fiction due to what she perceives as the lack of objectivity of what we observe on screen (2014: 108-110)</a:t>
            </a:r>
          </a:p>
          <a:p>
            <a:endParaRPr lang="en-US" dirty="0"/>
          </a:p>
          <a:p>
            <a:endParaRPr lang="en-US" dirty="0"/>
          </a:p>
        </p:txBody>
      </p:sp>
    </p:spTree>
    <p:extLst>
      <p:ext uri="{BB962C8B-B14F-4D97-AF65-F5344CB8AC3E}">
        <p14:creationId xmlns:p14="http://schemas.microsoft.com/office/powerpoint/2010/main" val="371521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issues that critics repeatedly cite:</a:t>
            </a:r>
            <a:br>
              <a:rPr lang="en-US" dirty="0"/>
            </a:br>
            <a:endParaRPr lang="en-US" dirty="0"/>
          </a:p>
        </p:txBody>
      </p:sp>
      <p:sp>
        <p:nvSpPr>
          <p:cNvPr id="3" name="Content Placeholder 2"/>
          <p:cNvSpPr>
            <a:spLocks noGrp="1"/>
          </p:cNvSpPr>
          <p:nvPr>
            <p:ph idx="1"/>
          </p:nvPr>
        </p:nvSpPr>
        <p:spPr/>
        <p:txBody>
          <a:bodyPr/>
          <a:lstStyle/>
          <a:p>
            <a:pPr marL="914400" lvl="1" indent="-514350">
              <a:spcBef>
                <a:spcPts val="0"/>
              </a:spcBef>
              <a:buFont typeface="+mj-lt"/>
              <a:buAutoNum type="arabicPeriod"/>
              <a:defRPr/>
            </a:pPr>
            <a:r>
              <a:rPr lang="en-US" dirty="0"/>
              <a:t>audience response:</a:t>
            </a:r>
            <a:r>
              <a:rPr lang="en-US" sz="1400" dirty="0"/>
              <a:t>: </a:t>
            </a:r>
            <a:r>
              <a:rPr lang="en-US" dirty="0"/>
              <a:t>‘the concern that animation is a “layer” that prevents the audience from directly engaging with the participants or story of an animated documentary (or, as it is sometimes expressed, “reality”)’ (</a:t>
            </a:r>
            <a:r>
              <a:rPr lang="en-US" dirty="0" err="1"/>
              <a:t>Honess</a:t>
            </a:r>
            <a:r>
              <a:rPr lang="en-US" dirty="0"/>
              <a:t> Roe, 2016: 23)</a:t>
            </a:r>
            <a:endParaRPr lang="en-US" sz="1400" dirty="0"/>
          </a:p>
          <a:p>
            <a:endParaRPr lang="en-US" dirty="0"/>
          </a:p>
        </p:txBody>
      </p:sp>
      <p:pic>
        <p:nvPicPr>
          <p:cNvPr id="4" name="Picture 3" descr="Montage of Heck (Brett Morgan, 2016)&#13;" title="Film Still"/>
          <p:cNvPicPr>
            <a:picLocks noChangeAspect="1"/>
          </p:cNvPicPr>
          <p:nvPr/>
        </p:nvPicPr>
        <p:blipFill>
          <a:blip r:embed="rId3"/>
          <a:stretch>
            <a:fillRect/>
          </a:stretch>
        </p:blipFill>
        <p:spPr>
          <a:xfrm>
            <a:off x="4572000" y="3992563"/>
            <a:ext cx="3810000" cy="2133600"/>
          </a:xfrm>
          <a:prstGeom prst="rect">
            <a:avLst/>
          </a:prstGeom>
        </p:spPr>
      </p:pic>
      <p:sp>
        <p:nvSpPr>
          <p:cNvPr id="5" name="TextBox 4"/>
          <p:cNvSpPr txBox="1"/>
          <p:nvPr/>
        </p:nvSpPr>
        <p:spPr>
          <a:xfrm>
            <a:off x="870155" y="4736197"/>
            <a:ext cx="3397045" cy="646331"/>
          </a:xfrm>
          <a:prstGeom prst="rect">
            <a:avLst/>
          </a:prstGeom>
          <a:noFill/>
        </p:spPr>
        <p:txBody>
          <a:bodyPr wrap="square" rtlCol="0">
            <a:spAutoFit/>
          </a:bodyPr>
          <a:lstStyle/>
          <a:p>
            <a:r>
              <a:rPr lang="en-US" i="1" dirty="0"/>
              <a:t>Montage of Heck </a:t>
            </a:r>
            <a:r>
              <a:rPr lang="en-US" dirty="0"/>
              <a:t>(Brett Morgan, 2016)</a:t>
            </a:r>
            <a:endParaRPr lang="en-US" i="1" dirty="0"/>
          </a:p>
        </p:txBody>
      </p:sp>
    </p:spTree>
    <p:extLst>
      <p:ext uri="{BB962C8B-B14F-4D97-AF65-F5344CB8AC3E}">
        <p14:creationId xmlns:p14="http://schemas.microsoft.com/office/powerpoint/2010/main" val="87458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imagesd of rail workers animations for the BBC’s History of Ideas)&#13;" title="film still">
            <a:hlinkClick r:id="rId3"/>
          </p:cNvPr>
          <p:cNvPicPr>
            <a:picLocks noChangeAspect="1"/>
          </p:cNvPicPr>
          <p:nvPr/>
        </p:nvPicPr>
        <p:blipFill rotWithShape="1">
          <a:blip r:embed="rId4"/>
          <a:srcRect t="7021" b="5044"/>
          <a:stretch/>
        </p:blipFill>
        <p:spPr>
          <a:xfrm>
            <a:off x="0" y="1022309"/>
            <a:ext cx="9144000" cy="4522950"/>
          </a:xfrm>
          <a:prstGeom prst="rect">
            <a:avLst/>
          </a:prstGeom>
        </p:spPr>
      </p:pic>
      <p:sp>
        <p:nvSpPr>
          <p:cNvPr id="2" name="Title 1"/>
          <p:cNvSpPr>
            <a:spLocks noGrp="1"/>
          </p:cNvSpPr>
          <p:nvPr>
            <p:ph type="title"/>
          </p:nvPr>
        </p:nvSpPr>
        <p:spPr/>
        <p:txBody>
          <a:bodyPr>
            <a:normAutofit fontScale="90000"/>
          </a:bodyPr>
          <a:lstStyle/>
          <a:p>
            <a:r>
              <a:rPr lang="en-US" dirty="0"/>
              <a:t>Two issues that critics repeatedly cite:</a:t>
            </a:r>
            <a:br>
              <a:rPr lang="en-US" dirty="0"/>
            </a:br>
            <a:endParaRPr lang="en-US" dirty="0"/>
          </a:p>
        </p:txBody>
      </p:sp>
      <p:sp>
        <p:nvSpPr>
          <p:cNvPr id="3" name="Content Placeholder 2"/>
          <p:cNvSpPr>
            <a:spLocks noGrp="1"/>
          </p:cNvSpPr>
          <p:nvPr>
            <p:ph idx="1"/>
          </p:nvPr>
        </p:nvSpPr>
        <p:spPr>
          <a:xfrm>
            <a:off x="30970" y="5204489"/>
            <a:ext cx="8229600" cy="4525963"/>
          </a:xfrm>
        </p:spPr>
        <p:txBody>
          <a:bodyPr>
            <a:normAutofit/>
          </a:bodyPr>
          <a:lstStyle/>
          <a:p>
            <a:pPr marL="914400" lvl="1" indent="-514350">
              <a:spcBef>
                <a:spcPts val="0"/>
              </a:spcBef>
              <a:buFont typeface="+mj-lt"/>
              <a:buAutoNum type="arabicPeriod"/>
              <a:defRPr/>
            </a:pPr>
            <a:endParaRPr lang="en-US" sz="1400" dirty="0"/>
          </a:p>
          <a:p>
            <a:pPr marL="514350" indent="-514350">
              <a:buFont typeface="+mj-lt"/>
              <a:buAutoNum type="arabicPeriod" startAt="2"/>
            </a:pPr>
            <a:r>
              <a:rPr lang="en-US" dirty="0"/>
              <a:t>Technical proficiency: animation bolted onto an existing soundtrack</a:t>
            </a:r>
          </a:p>
          <a:p>
            <a:pPr marL="0" indent="0">
              <a:spcBef>
                <a:spcPts val="0"/>
              </a:spcBef>
              <a:buNone/>
              <a:defRPr/>
            </a:pPr>
            <a:endParaRPr lang="en-US" dirty="0"/>
          </a:p>
          <a:p>
            <a:pPr marL="0" indent="0">
              <a:buNone/>
            </a:pPr>
            <a:endParaRPr lang="en-US" dirty="0"/>
          </a:p>
        </p:txBody>
      </p:sp>
    </p:spTree>
    <p:extLst>
      <p:ext uri="{BB962C8B-B14F-4D97-AF65-F5344CB8AC3E}">
        <p14:creationId xmlns:p14="http://schemas.microsoft.com/office/powerpoint/2010/main" val="187643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 of Session:</a:t>
            </a:r>
            <a:br>
              <a:rPr lang="en-US" dirty="0"/>
            </a:br>
            <a:endParaRPr lang="en-US" dirty="0"/>
          </a:p>
        </p:txBody>
      </p:sp>
      <p:sp>
        <p:nvSpPr>
          <p:cNvPr id="3" name="Content Placeholder 2"/>
          <p:cNvSpPr>
            <a:spLocks noGrp="1"/>
          </p:cNvSpPr>
          <p:nvPr>
            <p:ph idx="1"/>
          </p:nvPr>
        </p:nvSpPr>
        <p:spPr/>
        <p:txBody>
          <a:bodyPr/>
          <a:lstStyle/>
          <a:p>
            <a:pPr marL="228600" indent="-228600">
              <a:buAutoNum type="arabicPeriod"/>
            </a:pPr>
            <a:r>
              <a:rPr lang="en-US" dirty="0"/>
              <a:t> We considered what an animated documentary might be considered to be.</a:t>
            </a:r>
          </a:p>
          <a:p>
            <a:pPr marL="228600" indent="-228600">
              <a:buAutoNum type="arabicPeriod"/>
            </a:pPr>
            <a:r>
              <a:rPr lang="en-US" dirty="0"/>
              <a:t> We reflected on the implications of using animation in a non-fiction context</a:t>
            </a:r>
          </a:p>
          <a:p>
            <a:pPr marL="228600" indent="-228600">
              <a:buAutoNum type="arabicPeriod"/>
            </a:pPr>
            <a:r>
              <a:rPr lang="en-US" dirty="0"/>
              <a:t> We noted some issues that might arise from the use of animation in documentary</a:t>
            </a:r>
            <a:endParaRPr lang="en-US" i="1" dirty="0"/>
          </a:p>
          <a:p>
            <a:endParaRPr lang="en-US" dirty="0"/>
          </a:p>
        </p:txBody>
      </p:sp>
    </p:spTree>
    <p:extLst>
      <p:ext uri="{BB962C8B-B14F-4D97-AF65-F5344CB8AC3E}">
        <p14:creationId xmlns:p14="http://schemas.microsoft.com/office/powerpoint/2010/main" val="756407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indent="-171450">
              <a:spcBef>
                <a:spcPts val="0"/>
              </a:spcBef>
              <a:defRPr/>
            </a:pPr>
            <a:r>
              <a:rPr lang="en-US" dirty="0"/>
              <a:t>Questions to consider</a:t>
            </a:r>
          </a:p>
        </p:txBody>
      </p:sp>
      <p:sp>
        <p:nvSpPr>
          <p:cNvPr id="3" name="Content Placeholder 2"/>
          <p:cNvSpPr>
            <a:spLocks noGrp="1"/>
          </p:cNvSpPr>
          <p:nvPr>
            <p:ph idx="1"/>
          </p:nvPr>
        </p:nvSpPr>
        <p:spPr/>
        <p:txBody>
          <a:bodyPr>
            <a:normAutofit/>
          </a:bodyPr>
          <a:lstStyle/>
          <a:p>
            <a:pPr>
              <a:spcBef>
                <a:spcPts val="0"/>
              </a:spcBef>
              <a:defRPr/>
            </a:pPr>
            <a:r>
              <a:rPr lang="en-US" sz="2400" dirty="0"/>
              <a:t>Could animated documentary potentially detract from the seriousness of the situation? </a:t>
            </a:r>
          </a:p>
          <a:p>
            <a:pPr>
              <a:spcBef>
                <a:spcPts val="0"/>
              </a:spcBef>
              <a:defRPr/>
            </a:pPr>
            <a:r>
              <a:rPr lang="en-US" sz="2400" dirty="0"/>
              <a:t>Could  it prevent a direct engagement with the factual content of an animated documentary?</a:t>
            </a:r>
          </a:p>
          <a:p>
            <a:pPr>
              <a:spcBef>
                <a:spcPts val="0"/>
              </a:spcBef>
              <a:defRPr/>
            </a:pPr>
            <a:r>
              <a:rPr lang="en-US" sz="2400" dirty="0"/>
              <a:t>Could this be positive?</a:t>
            </a:r>
          </a:p>
          <a:p>
            <a:pPr>
              <a:spcBef>
                <a:spcPts val="0"/>
              </a:spcBef>
              <a:defRPr/>
            </a:pPr>
            <a:r>
              <a:rPr lang="en-US" sz="2400" dirty="0"/>
              <a:t>There is a historical attitude that animation is for children and is not suited to grown up material? How far do you agree/disagree with this?</a:t>
            </a:r>
          </a:p>
          <a:p>
            <a:pPr>
              <a:spcBef>
                <a:spcPts val="0"/>
              </a:spcBef>
              <a:defRPr/>
            </a:pPr>
            <a:r>
              <a:rPr lang="en-US" sz="2400" dirty="0"/>
              <a:t>Could it lead to a more universal level of identification? Why do you think this might be?</a:t>
            </a:r>
          </a:p>
          <a:p>
            <a:pPr marL="171450" indent="-171450">
              <a:spcBef>
                <a:spcPts val="0"/>
              </a:spcBef>
              <a:defRPr/>
            </a:pPr>
            <a:endParaRPr lang="en-US" sz="2400" dirty="0"/>
          </a:p>
        </p:txBody>
      </p:sp>
    </p:spTree>
    <p:extLst>
      <p:ext uri="{BB962C8B-B14F-4D97-AF65-F5344CB8AC3E}">
        <p14:creationId xmlns:p14="http://schemas.microsoft.com/office/powerpoint/2010/main" val="55693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Aims of today’s session:</a:t>
            </a:r>
            <a:br>
              <a:rPr lang="en-US" dirty="0"/>
            </a:br>
            <a:endParaRPr lang="en-US" dirty="0"/>
          </a:p>
        </p:txBody>
      </p:sp>
      <p:sp>
        <p:nvSpPr>
          <p:cNvPr id="3" name="Content Placeholder 2"/>
          <p:cNvSpPr>
            <a:spLocks noGrp="1"/>
          </p:cNvSpPr>
          <p:nvPr>
            <p:ph idx="1"/>
          </p:nvPr>
        </p:nvSpPr>
        <p:spPr/>
        <p:txBody>
          <a:bodyPr/>
          <a:lstStyle/>
          <a:p>
            <a:pPr marL="228600" indent="-228600">
              <a:buAutoNum type="arabicPeriod"/>
            </a:pPr>
            <a:r>
              <a:rPr lang="en-US" dirty="0"/>
              <a:t>Consider what constitutes an animated documentary?</a:t>
            </a:r>
          </a:p>
          <a:p>
            <a:pPr marL="228600" indent="-228600">
              <a:buAutoNum type="arabicPeriod"/>
            </a:pPr>
            <a:r>
              <a:rPr lang="en-US" dirty="0"/>
              <a:t>What are the implications of using animation in a non-fiction context?</a:t>
            </a:r>
          </a:p>
          <a:p>
            <a:pPr marL="228600" indent="-228600">
              <a:buAutoNum type="arabicPeriod"/>
            </a:pPr>
            <a:r>
              <a:rPr lang="en-US" dirty="0"/>
              <a:t>What issues arise from the use of animation in documentary?</a:t>
            </a:r>
          </a:p>
          <a:p>
            <a:pPr marL="228600" indent="-228600">
              <a:buAutoNum type="arabicPeriod"/>
            </a:pPr>
            <a:endParaRPr lang="en-US" i="1" dirty="0"/>
          </a:p>
          <a:p>
            <a:endParaRPr lang="en-US" dirty="0"/>
          </a:p>
        </p:txBody>
      </p:sp>
    </p:spTree>
    <p:extLst>
      <p:ext uri="{BB962C8B-B14F-4D97-AF65-F5344CB8AC3E}">
        <p14:creationId xmlns:p14="http://schemas.microsoft.com/office/powerpoint/2010/main" val="163083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911"/>
            <a:ext cx="8229600" cy="4525963"/>
          </a:xfrm>
        </p:spPr>
        <p:txBody>
          <a:bodyPr/>
          <a:lstStyle/>
          <a:p>
            <a:pPr marL="0" indent="0">
              <a:buNone/>
            </a:pPr>
            <a:r>
              <a:rPr lang="en-US" dirty="0"/>
              <a:t>What do you consider to constitute an animated documentary?</a:t>
            </a:r>
          </a:p>
        </p:txBody>
      </p:sp>
      <p:sp>
        <p:nvSpPr>
          <p:cNvPr id="6" name="Rectangle 5"/>
          <p:cNvSpPr/>
          <p:nvPr/>
        </p:nvSpPr>
        <p:spPr>
          <a:xfrm>
            <a:off x="3476593" y="6137831"/>
            <a:ext cx="2929328" cy="369332"/>
          </a:xfrm>
          <a:prstGeom prst="rect">
            <a:avLst/>
          </a:prstGeom>
        </p:spPr>
        <p:txBody>
          <a:bodyPr wrap="none">
            <a:spAutoFit/>
          </a:bodyPr>
          <a:lstStyle/>
          <a:p>
            <a:r>
              <a:rPr lang="en-US" i="1" dirty="0"/>
              <a:t>Tower </a:t>
            </a:r>
            <a:r>
              <a:rPr lang="en-US" dirty="0"/>
              <a:t>(Kevin Maitland, 2016)</a:t>
            </a:r>
            <a:endParaRPr lang="en-US" i="1" dirty="0"/>
          </a:p>
        </p:txBody>
      </p:sp>
      <p:pic>
        <p:nvPicPr>
          <p:cNvPr id="2" name="Picture 1" descr="Still from Tower Kevin Maitland, 2016)&#13;" title="Film still">
            <a:hlinkClick r:id="rId3"/>
          </p:cNvPr>
          <p:cNvPicPr>
            <a:picLocks noChangeAspect="1"/>
          </p:cNvPicPr>
          <p:nvPr/>
        </p:nvPicPr>
        <p:blipFill>
          <a:blip r:embed="rId4"/>
          <a:stretch>
            <a:fillRect/>
          </a:stretch>
        </p:blipFill>
        <p:spPr>
          <a:xfrm>
            <a:off x="-1" y="1981200"/>
            <a:ext cx="9144000" cy="3810000"/>
          </a:xfrm>
          <a:prstGeom prst="rect">
            <a:avLst/>
          </a:prstGeom>
        </p:spPr>
      </p:pic>
    </p:spTree>
    <p:extLst>
      <p:ext uri="{BB962C8B-B14F-4D97-AF65-F5344CB8AC3E}">
        <p14:creationId xmlns:p14="http://schemas.microsoft.com/office/powerpoint/2010/main" val="40296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Taxonomy of Animated Documentary</a:t>
            </a:r>
            <a:br>
              <a:rPr lang="en-IE" dirty="0"/>
            </a:br>
            <a:endParaRPr lang="en-US" dirty="0"/>
          </a:p>
        </p:txBody>
      </p:sp>
      <p:sp>
        <p:nvSpPr>
          <p:cNvPr id="3" name="Content Placeholder 2"/>
          <p:cNvSpPr>
            <a:spLocks noGrp="1"/>
          </p:cNvSpPr>
          <p:nvPr>
            <p:ph idx="1"/>
          </p:nvPr>
        </p:nvSpPr>
        <p:spPr/>
        <p:txBody>
          <a:bodyPr/>
          <a:lstStyle/>
          <a:p>
            <a:pPr marL="228600" lvl="0" indent="-228600">
              <a:buFont typeface="+mj-lt"/>
              <a:buAutoNum type="arabicPeriod"/>
            </a:pPr>
            <a:r>
              <a:rPr lang="en-US" dirty="0"/>
              <a:t> has been recorded or created frame by frame</a:t>
            </a:r>
            <a:endParaRPr lang="en-IE" dirty="0"/>
          </a:p>
          <a:p>
            <a:pPr marL="228600" lvl="0" indent="-228600">
              <a:buFont typeface="+mj-lt"/>
              <a:buAutoNum type="arabicPeriod"/>
            </a:pPr>
            <a:r>
              <a:rPr lang="en-US" dirty="0"/>
              <a:t> is about </a:t>
            </a:r>
            <a:r>
              <a:rPr lang="en-US" i="1" dirty="0"/>
              <a:t>the</a:t>
            </a:r>
            <a:r>
              <a:rPr lang="en-US" dirty="0"/>
              <a:t> world rather than </a:t>
            </a:r>
            <a:r>
              <a:rPr lang="en-US" i="1" dirty="0"/>
              <a:t>a </a:t>
            </a:r>
            <a:r>
              <a:rPr lang="en-US" dirty="0"/>
              <a:t>world wholly imagined by its creator</a:t>
            </a:r>
            <a:endParaRPr lang="en-IE" dirty="0"/>
          </a:p>
          <a:p>
            <a:pPr marL="228600" lvl="0" indent="-228600">
              <a:buFont typeface="+mj-lt"/>
              <a:buAutoNum type="arabicPeriod"/>
            </a:pPr>
            <a:r>
              <a:rPr lang="en-US" dirty="0"/>
              <a:t> has been presented as a documentary by its producers and/or received as a documentary by audiences, festivals or critics</a:t>
            </a:r>
            <a:endParaRPr lang="en-IE" dirty="0"/>
          </a:p>
          <a:p>
            <a:pPr marL="0" indent="0">
              <a:buNone/>
            </a:pPr>
            <a:endParaRPr lang="en-US" dirty="0"/>
          </a:p>
        </p:txBody>
      </p:sp>
    </p:spTree>
    <p:extLst>
      <p:ext uri="{BB962C8B-B14F-4D97-AF65-F5344CB8AC3E}">
        <p14:creationId xmlns:p14="http://schemas.microsoft.com/office/powerpoint/2010/main" val="215597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inking of the Lusitania (Winsor McCay 1918)" title="Still from film">
            <a:hlinkClick r:id="rId3"/>
          </p:cNvPr>
          <p:cNvPicPr>
            <a:picLocks noGrp="1"/>
          </p:cNvPicPr>
          <p:nvPr>
            <p:ph idx="1"/>
          </p:nvPr>
        </p:nvPicPr>
        <p:blipFill rotWithShape="1">
          <a:blip r:embed="rId4">
            <a:extLst>
              <a:ext uri="{28A0092B-C50C-407E-A947-70E740481C1C}">
                <a14:useLocalDpi xmlns:a14="http://schemas.microsoft.com/office/drawing/2010/main" val="0"/>
              </a:ext>
            </a:extLst>
          </a:blip>
          <a:srcRect t="-411" b="-2378"/>
          <a:stretch/>
        </p:blipFill>
        <p:spPr bwMode="auto">
          <a:xfrm>
            <a:off x="-259377" y="362206"/>
            <a:ext cx="9662753" cy="7493000"/>
          </a:xfrm>
          <a:prstGeom prst="rect">
            <a:avLst/>
          </a:prstGeom>
          <a:noFill/>
          <a:ln>
            <a:noFill/>
          </a:ln>
        </p:spPr>
      </p:pic>
      <p:sp>
        <p:nvSpPr>
          <p:cNvPr id="2" name="Title 1"/>
          <p:cNvSpPr>
            <a:spLocks noGrp="1"/>
          </p:cNvSpPr>
          <p:nvPr>
            <p:ph type="title"/>
          </p:nvPr>
        </p:nvSpPr>
        <p:spPr>
          <a:xfrm>
            <a:off x="457200" y="4983462"/>
            <a:ext cx="8229600" cy="1143000"/>
          </a:xfrm>
        </p:spPr>
        <p:txBody>
          <a:bodyPr>
            <a:normAutofit fontScale="90000"/>
          </a:bodyPr>
          <a:lstStyle/>
          <a:p>
            <a:r>
              <a:rPr lang="en-US" i="1" dirty="0">
                <a:solidFill>
                  <a:schemeClr val="bg1"/>
                </a:solidFill>
                <a:latin typeface="Roboto-Regular"/>
              </a:rPr>
              <a:t>The Sinking of the Lusitania </a:t>
            </a:r>
            <a:r>
              <a:rPr lang="en-US" dirty="0">
                <a:solidFill>
                  <a:schemeClr val="bg1"/>
                </a:solidFill>
                <a:latin typeface="Roboto-Regular"/>
              </a:rPr>
              <a:t>(Winsor </a:t>
            </a:r>
            <a:r>
              <a:rPr lang="en-US" dirty="0" err="1">
                <a:solidFill>
                  <a:schemeClr val="bg1"/>
                </a:solidFill>
                <a:latin typeface="Roboto-Regular"/>
              </a:rPr>
              <a:t>McCay</a:t>
            </a:r>
            <a:r>
              <a:rPr lang="en-US" dirty="0">
                <a:solidFill>
                  <a:schemeClr val="bg1"/>
                </a:solidFill>
                <a:latin typeface="Roboto-Regular"/>
              </a:rPr>
              <a:t> 1918)</a:t>
            </a:r>
            <a:endParaRPr lang="en-US" dirty="0">
              <a:solidFill>
                <a:schemeClr val="bg1"/>
              </a:solidFill>
            </a:endParaRPr>
          </a:p>
        </p:txBody>
      </p:sp>
      <p:sp>
        <p:nvSpPr>
          <p:cNvPr id="6" name="Rectangle 5"/>
          <p:cNvSpPr/>
          <p:nvPr/>
        </p:nvSpPr>
        <p:spPr>
          <a:xfrm>
            <a:off x="457200" y="6126462"/>
            <a:ext cx="8229600" cy="369332"/>
          </a:xfrm>
          <a:prstGeom prst="rect">
            <a:avLst/>
          </a:prstGeom>
        </p:spPr>
        <p:txBody>
          <a:bodyPr wrap="square">
            <a:spAutoFit/>
          </a:bodyPr>
          <a:lstStyle/>
          <a:p>
            <a:r>
              <a:rPr lang="en-US" dirty="0">
                <a:solidFill>
                  <a:srgbClr val="FFFFFF"/>
                </a:solidFill>
              </a:rPr>
              <a:t>https://</a:t>
            </a:r>
            <a:r>
              <a:rPr lang="en-US" dirty="0" err="1">
                <a:solidFill>
                  <a:srgbClr val="FFFFFF"/>
                </a:solidFill>
              </a:rPr>
              <a:t>www.youtube.com</a:t>
            </a:r>
            <a:r>
              <a:rPr lang="en-US" dirty="0">
                <a:solidFill>
                  <a:srgbClr val="FFFFFF"/>
                </a:solidFill>
              </a:rPr>
              <a:t>/</a:t>
            </a:r>
            <a:r>
              <a:rPr lang="en-US" dirty="0" err="1">
                <a:solidFill>
                  <a:srgbClr val="FFFFFF"/>
                </a:solidFill>
              </a:rPr>
              <a:t>watch?v</a:t>
            </a:r>
            <a:r>
              <a:rPr lang="en-US" dirty="0">
                <a:solidFill>
                  <a:srgbClr val="FFFFFF"/>
                </a:solidFill>
              </a:rPr>
              <a:t>=0Ugk348jStc</a:t>
            </a:r>
          </a:p>
        </p:txBody>
      </p:sp>
    </p:spTree>
    <p:extLst>
      <p:ext uri="{BB962C8B-B14F-4D97-AF65-F5344CB8AC3E}">
        <p14:creationId xmlns:p14="http://schemas.microsoft.com/office/powerpoint/2010/main" val="184787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Fight for the Dardanelles </a:t>
            </a:r>
            <a:r>
              <a:rPr lang="en-US" dirty="0"/>
              <a:t>(1915) </a:t>
            </a:r>
            <a:br>
              <a:rPr lang="en-US" dirty="0"/>
            </a:br>
            <a:r>
              <a:rPr lang="en-US" dirty="0"/>
              <a:t>Percy Smith</a:t>
            </a:r>
          </a:p>
        </p:txBody>
      </p:sp>
      <p:pic>
        <p:nvPicPr>
          <p:cNvPr id="5" name="Content Placeholder 4" descr="stiill from Fight for the Dardanelles (1915) " title="map of Dardanelles"/>
          <p:cNvPicPr>
            <a:picLocks noGrp="1"/>
          </p:cNvPicPr>
          <p:nvPr>
            <p:ph idx="1"/>
          </p:nvPr>
        </p:nvPicPr>
        <p:blipFill>
          <a:blip r:embed="rId3">
            <a:extLst>
              <a:ext uri="{28A0092B-C50C-407E-A947-70E740481C1C}">
                <a14:useLocalDpi xmlns:a14="http://schemas.microsoft.com/office/drawing/2010/main" val="0"/>
              </a:ext>
            </a:extLst>
          </a:blip>
          <a:srcRect t="13320" b="13320"/>
          <a:stretch>
            <a:fillRect/>
          </a:stretch>
        </p:blipFill>
        <p:spPr bwMode="auto">
          <a:prstGeom prst="rect">
            <a:avLst/>
          </a:prstGeom>
          <a:noFill/>
          <a:ln>
            <a:noFill/>
          </a:ln>
        </p:spPr>
      </p:pic>
    </p:spTree>
    <p:extLst>
      <p:ext uri="{BB962C8B-B14F-4D97-AF65-F5344CB8AC3E}">
        <p14:creationId xmlns:p14="http://schemas.microsoft.com/office/powerpoint/2010/main" val="22820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Prelude to War</a:t>
            </a:r>
            <a:r>
              <a:rPr lang="en-US" dirty="0"/>
              <a:t> (1942) Frank Capra (from the </a:t>
            </a:r>
            <a:r>
              <a:rPr lang="en-US" i="1" dirty="0"/>
              <a:t>Why We Fight </a:t>
            </a:r>
            <a:r>
              <a:rPr lang="en-US" dirty="0"/>
              <a:t>series)</a:t>
            </a:r>
          </a:p>
        </p:txBody>
      </p:sp>
      <p:pic>
        <p:nvPicPr>
          <p:cNvPr id="4" name="Content Placeholder 3" descr="Still from e Why We Fight series Prelude to War (1942) " title="map of clobe."/>
          <p:cNvPicPr>
            <a:picLocks noGrp="1" noChangeAspect="1"/>
          </p:cNvPicPr>
          <p:nvPr>
            <p:ph idx="1"/>
          </p:nvPr>
        </p:nvPicPr>
        <p:blipFill>
          <a:blip r:embed="rId3"/>
          <a:srcRect t="13336" b="13336"/>
          <a:stretch>
            <a:fillRect/>
          </a:stretch>
        </p:blipFill>
        <p:spPr>
          <a:xfrm>
            <a:off x="457200" y="1555955"/>
            <a:ext cx="8229600" cy="4525963"/>
          </a:xfrm>
        </p:spPr>
      </p:pic>
    </p:spTree>
    <p:extLst>
      <p:ext uri="{BB962C8B-B14F-4D97-AF65-F5344CB8AC3E}">
        <p14:creationId xmlns:p14="http://schemas.microsoft.com/office/powerpoint/2010/main" val="326078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12520"/>
            <a:ext cx="3598606" cy="5413644"/>
          </a:xfrm>
        </p:spPr>
        <p:txBody>
          <a:bodyPr/>
          <a:lstStyle/>
          <a:p>
            <a:pPr marL="0" indent="0">
              <a:buNone/>
            </a:pPr>
            <a:r>
              <a:rPr lang="en-US" dirty="0"/>
              <a:t>Animation is often use to to ‘clarify, explain, illustrate and </a:t>
            </a:r>
            <a:r>
              <a:rPr lang="en-US" dirty="0" err="1"/>
              <a:t>emphasise</a:t>
            </a:r>
            <a:r>
              <a:rPr lang="en-US" dirty="0"/>
              <a:t>’ (</a:t>
            </a:r>
            <a:r>
              <a:rPr lang="en-US" dirty="0" err="1"/>
              <a:t>Honess</a:t>
            </a:r>
            <a:r>
              <a:rPr lang="en-US" dirty="0"/>
              <a:t> Roe, 2013,</a:t>
            </a:r>
          </a:p>
          <a:p>
            <a:pPr marL="0" indent="0">
              <a:buNone/>
            </a:pPr>
            <a:r>
              <a:rPr lang="en-US" dirty="0"/>
              <a:t>: 9)</a:t>
            </a:r>
          </a:p>
        </p:txBody>
      </p:sp>
      <p:sp>
        <p:nvSpPr>
          <p:cNvPr id="6" name="Content Placeholder 5"/>
          <p:cNvSpPr>
            <a:spLocks noGrp="1"/>
          </p:cNvSpPr>
          <p:nvPr>
            <p:ph sz="half" idx="2"/>
          </p:nvPr>
        </p:nvSpPr>
        <p:spPr>
          <a:xfrm>
            <a:off x="4648200" y="3573483"/>
            <a:ext cx="4038600" cy="1124641"/>
          </a:xfrm>
        </p:spPr>
        <p:txBody>
          <a:bodyPr/>
          <a:lstStyle/>
          <a:p>
            <a:pPr marL="0" indent="0">
              <a:buNone/>
            </a:pPr>
            <a:r>
              <a:rPr lang="en-US" i="1" dirty="0"/>
              <a:t>Wonders of the Solar System </a:t>
            </a:r>
            <a:r>
              <a:rPr lang="en-US" dirty="0"/>
              <a:t>(BBC,</a:t>
            </a:r>
            <a:r>
              <a:rPr lang="en-US" i="1" dirty="0"/>
              <a:t> </a:t>
            </a:r>
            <a:r>
              <a:rPr lang="en-US" dirty="0"/>
              <a:t>2010)</a:t>
            </a:r>
          </a:p>
        </p:txBody>
      </p:sp>
      <p:pic>
        <p:nvPicPr>
          <p:cNvPr id="4" name="Picture 3" descr="Still from Wonders of the Solar System BBC" title="An image of Saturn "/>
          <p:cNvPicPr>
            <a:picLocks noChangeAspect="1"/>
          </p:cNvPicPr>
          <p:nvPr/>
        </p:nvPicPr>
        <p:blipFill>
          <a:blip r:embed="rId3"/>
          <a:stretch>
            <a:fillRect/>
          </a:stretch>
        </p:blipFill>
        <p:spPr>
          <a:xfrm>
            <a:off x="4515219" y="844694"/>
            <a:ext cx="4171581" cy="2574648"/>
          </a:xfrm>
          <a:prstGeom prst="rect">
            <a:avLst/>
          </a:prstGeom>
        </p:spPr>
      </p:pic>
      <p:pic>
        <p:nvPicPr>
          <p:cNvPr id="2" name="Picture 1" descr="Still from A is for Atom (Carl Urbano, 1953)&#13;" title="still with A is for Atom"/>
          <p:cNvPicPr>
            <a:picLocks noChangeAspect="1"/>
          </p:cNvPicPr>
          <p:nvPr/>
        </p:nvPicPr>
        <p:blipFill>
          <a:blip r:embed="rId4"/>
          <a:stretch>
            <a:fillRect/>
          </a:stretch>
        </p:blipFill>
        <p:spPr>
          <a:xfrm>
            <a:off x="803229" y="4036889"/>
            <a:ext cx="3454400" cy="2349500"/>
          </a:xfrm>
          <a:prstGeom prst="rect">
            <a:avLst/>
          </a:prstGeom>
        </p:spPr>
      </p:pic>
      <p:sp>
        <p:nvSpPr>
          <p:cNvPr id="7" name="Content Placeholder 5"/>
          <p:cNvSpPr txBox="1">
            <a:spLocks/>
          </p:cNvSpPr>
          <p:nvPr/>
        </p:nvSpPr>
        <p:spPr>
          <a:xfrm>
            <a:off x="4648200" y="5234151"/>
            <a:ext cx="4038600" cy="11522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i="1" dirty="0"/>
              <a:t>A is for Atom </a:t>
            </a:r>
            <a:r>
              <a:rPr lang="en-US" dirty="0"/>
              <a:t>(Carl </a:t>
            </a:r>
            <a:r>
              <a:rPr lang="en-US" dirty="0" err="1"/>
              <a:t>Urbano</a:t>
            </a:r>
            <a:r>
              <a:rPr lang="en-US" dirty="0"/>
              <a:t>, 1953)</a:t>
            </a:r>
          </a:p>
        </p:txBody>
      </p:sp>
    </p:spTree>
    <p:extLst>
      <p:ext uri="{BB962C8B-B14F-4D97-AF65-F5344CB8AC3E}">
        <p14:creationId xmlns:p14="http://schemas.microsoft.com/office/powerpoint/2010/main" val="2540301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E506ED7959C3428D114BFAA9A96571" ma:contentTypeVersion="9" ma:contentTypeDescription="Create a new document." ma:contentTypeScope="" ma:versionID="4be426fdbac1b26225048f50a8a86452">
  <xsd:schema xmlns:xsd="http://www.w3.org/2001/XMLSchema" xmlns:xs="http://www.w3.org/2001/XMLSchema" xmlns:p="http://schemas.microsoft.com/office/2006/metadata/properties" xmlns:ns2="43c95671-cadb-4d4b-b2cc-3cbaee7cd06a" targetNamespace="http://schemas.microsoft.com/office/2006/metadata/properties" ma:root="true" ma:fieldsID="5aa8b2a0d24275c60959f2ed026fb2d6" ns2:_="">
    <xsd:import namespace="43c95671-cadb-4d4b-b2cc-3cbaee7cd0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95671-cadb-4d4b-b2cc-3cbaee7cd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6B657D-69C7-4D2C-8A42-40C640A91C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16A61A-52F6-4F12-B986-1C065BC514D9}">
  <ds:schemaRefs>
    <ds:schemaRef ds:uri="http://schemas.microsoft.com/sharepoint/v3/contenttype/forms"/>
  </ds:schemaRefs>
</ds:datastoreItem>
</file>

<file path=customXml/itemProps3.xml><?xml version="1.0" encoding="utf-8"?>
<ds:datastoreItem xmlns:ds="http://schemas.openxmlformats.org/officeDocument/2006/customXml" ds:itemID="{656A8C62-55EA-4A82-85C7-AA6FBDAC2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95671-cadb-4d4b-b2cc-3cbaee7cd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9408</TotalTime>
  <Words>3535</Words>
  <Application>Microsoft Macintosh PowerPoint</Application>
  <PresentationFormat>On-screen Show (4:3)</PresentationFormat>
  <Paragraphs>194</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ArialMT</vt:lpstr>
      <vt:lpstr>Calibri</vt:lpstr>
      <vt:lpstr>Roboto-Regular</vt:lpstr>
      <vt:lpstr>Office Theme</vt:lpstr>
      <vt:lpstr>PowerPoint Presentation</vt:lpstr>
      <vt:lpstr>PowerPoint Presentation</vt:lpstr>
      <vt:lpstr>Aims of today’s session: </vt:lpstr>
      <vt:lpstr>PowerPoint Presentation</vt:lpstr>
      <vt:lpstr>Taxonomy of Animated Documentary </vt:lpstr>
      <vt:lpstr>The Sinking of the Lusitania (Winsor McCay 1918)</vt:lpstr>
      <vt:lpstr>Fight for the Dardanelles (1915)  Percy Smith</vt:lpstr>
      <vt:lpstr>Prelude to War (1942) Frank Capra (from the Why We Fight series)</vt:lpstr>
      <vt:lpstr>PowerPoint Presentation</vt:lpstr>
      <vt:lpstr>A Is For Autism (1992) Tim Webb</vt:lpstr>
      <vt:lpstr> Waltz with Bashir (2008) Ari Folman</vt:lpstr>
      <vt:lpstr>Some questions to consider</vt:lpstr>
      <vt:lpstr>PowerPoint Presentation</vt:lpstr>
      <vt:lpstr>Question</vt:lpstr>
      <vt:lpstr>Authenticity</vt:lpstr>
      <vt:lpstr>PowerPoint Presentation</vt:lpstr>
      <vt:lpstr>Question</vt:lpstr>
      <vt:lpstr>PowerPoint Presentation</vt:lpstr>
      <vt:lpstr>PowerPoint Presentation</vt:lpstr>
      <vt:lpstr>Issues</vt:lpstr>
      <vt:lpstr>Issues Around Definitions</vt:lpstr>
      <vt:lpstr>Two issues that critics repeatedly cite: </vt:lpstr>
      <vt:lpstr>Two issues that critics repeatedly cite: </vt:lpstr>
      <vt:lpstr>Recap of Session: </vt:lpstr>
      <vt:lpstr>Questions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Documenary</dc:title>
  <dc:creator>A</dc:creator>
  <cp:lastModifiedBy>nigelmairs22@icloud.com</cp:lastModifiedBy>
  <cp:revision>255</cp:revision>
  <cp:lastPrinted>2019-03-18T10:17:03Z</cp:lastPrinted>
  <dcterms:created xsi:type="dcterms:W3CDTF">2017-02-27T13:04:07Z</dcterms:created>
  <dcterms:modified xsi:type="dcterms:W3CDTF">2021-10-20T11:09:08Z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0x010100ADE506ED7959C3428D114BFAA9A96571</vt:lpwstr>
  </property>
</Properties>
</file>